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48" r:id="rId2"/>
    <p:sldMasterId id="2147484049" r:id="rId3"/>
    <p:sldMasterId id="2147484050" r:id="rId4"/>
  </p:sldMasterIdLst>
  <p:notesMasterIdLst>
    <p:notesMasterId r:id="rId45"/>
  </p:notesMasterIdLst>
  <p:handoutMasterIdLst>
    <p:handoutMasterId r:id="rId46"/>
  </p:handoutMasterIdLst>
  <p:sldIdLst>
    <p:sldId id="258" r:id="rId5"/>
    <p:sldId id="841" r:id="rId6"/>
    <p:sldId id="840" r:id="rId7"/>
    <p:sldId id="473" r:id="rId8"/>
    <p:sldId id="791" r:id="rId9"/>
    <p:sldId id="835" r:id="rId10"/>
    <p:sldId id="792" r:id="rId11"/>
    <p:sldId id="793" r:id="rId12"/>
    <p:sldId id="824" r:id="rId13"/>
    <p:sldId id="825" r:id="rId14"/>
    <p:sldId id="833" r:id="rId15"/>
    <p:sldId id="794" r:id="rId16"/>
    <p:sldId id="796" r:id="rId17"/>
    <p:sldId id="827" r:id="rId18"/>
    <p:sldId id="834" r:id="rId19"/>
    <p:sldId id="836" r:id="rId20"/>
    <p:sldId id="799" r:id="rId21"/>
    <p:sldId id="800" r:id="rId22"/>
    <p:sldId id="805" r:id="rId23"/>
    <p:sldId id="806" r:id="rId24"/>
    <p:sldId id="837" r:id="rId25"/>
    <p:sldId id="807" r:id="rId26"/>
    <p:sldId id="808" r:id="rId27"/>
    <p:sldId id="838" r:id="rId28"/>
    <p:sldId id="809" r:id="rId29"/>
    <p:sldId id="839" r:id="rId30"/>
    <p:sldId id="828" r:id="rId31"/>
    <p:sldId id="810" r:id="rId32"/>
    <p:sldId id="832" r:id="rId33"/>
    <p:sldId id="811" r:id="rId34"/>
    <p:sldId id="826" r:id="rId35"/>
    <p:sldId id="812" r:id="rId36"/>
    <p:sldId id="813" r:id="rId37"/>
    <p:sldId id="814" r:id="rId38"/>
    <p:sldId id="815" r:id="rId39"/>
    <p:sldId id="816" r:id="rId40"/>
    <p:sldId id="817" r:id="rId41"/>
    <p:sldId id="818" r:id="rId42"/>
    <p:sldId id="819" r:id="rId43"/>
    <p:sldId id="820" r:id="rId4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492C7"/>
    <a:srgbClr val="6699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66" autoAdjust="0"/>
    <p:restoredTop sz="70040" autoAdjust="0"/>
  </p:normalViewPr>
  <p:slideViewPr>
    <p:cSldViewPr snapToGrid="0">
      <p:cViewPr>
        <p:scale>
          <a:sx n="90" d="100"/>
          <a:sy n="90" d="100"/>
        </p:scale>
        <p:origin x="220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80"/>
    </p:cViewPr>
  </p:sorterViewPr>
  <p:notesViewPr>
    <p:cSldViewPr snapToGrid="0">
      <p:cViewPr>
        <p:scale>
          <a:sx n="140" d="100"/>
          <a:sy n="140" d="100"/>
        </p:scale>
        <p:origin x="-2712" y="34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50C66C93-6D60-DD45-86CD-04396C66B964}" type="datetimeFigureOut">
              <a:rPr lang="en-US"/>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1F90E75-8B41-F84F-AF72-433A29CBF34C}" type="slidenum">
              <a:rPr lang="en-US"/>
              <a:pPr/>
              <a:t>‹#›</a:t>
            </a:fld>
            <a:endParaRPr lang="en-US"/>
          </a:p>
        </p:txBody>
      </p:sp>
    </p:spTree>
    <p:extLst>
      <p:ext uri="{BB962C8B-B14F-4D97-AF65-F5344CB8AC3E}">
        <p14:creationId xmlns:p14="http://schemas.microsoft.com/office/powerpoint/2010/main" val="3058652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74614271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4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4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latimes.com/science/sciencenow/la-sci-sn-who-soda-tax-20161011-snap-story.htm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Pre-class music: </a:t>
            </a:r>
            <a:r>
              <a:rPr lang="en-US" dirty="0"/>
              <a:t>“Big Yellow Taxi,” originally by Joni Mitchell but re-recorded by Counting Crows.</a:t>
            </a:r>
          </a:p>
          <a:p>
            <a:endParaRPr lang="en-US" dirty="0"/>
          </a:p>
          <a:p>
            <a:r>
              <a:rPr lang="en-US" dirty="0"/>
              <a:t>One of the best songs for students to listen to when you are discussing externalities is “Big Yellow Taxi,” originally sung by Joni Mitchell but re-recorded by Counting Crows. </a:t>
            </a:r>
          </a:p>
          <a:p>
            <a:pPr marL="285750" indent="-285750">
              <a:buFont typeface="Arial" charset="0"/>
              <a:buChar char="•"/>
            </a:pPr>
            <a:r>
              <a:rPr lang="en-US" dirty="0"/>
              <a:t>Paving paradise and putting up a parking lot</a:t>
            </a:r>
          </a:p>
          <a:p>
            <a:pPr marL="285750" indent="-285750">
              <a:buFont typeface="Arial" charset="0"/>
              <a:buChar char="•"/>
            </a:pPr>
            <a:r>
              <a:rPr lang="en-US" dirty="0"/>
              <a:t>Ask students:</a:t>
            </a:r>
          </a:p>
          <a:p>
            <a:pPr marL="742950" lvl="1" indent="-285750">
              <a:buFont typeface="Arial" charset="0"/>
              <a:buChar char="•"/>
            </a:pPr>
            <a:r>
              <a:rPr lang="en-US" dirty="0"/>
              <a:t>Who is affected by this?</a:t>
            </a:r>
          </a:p>
          <a:p>
            <a:pPr marL="742950" lvl="1" indent="-285750">
              <a:buFont typeface="Arial" charset="0"/>
              <a:buChar char="•"/>
            </a:pPr>
            <a:r>
              <a:rPr lang="en-US" dirty="0"/>
              <a:t>Why would this happen?</a:t>
            </a:r>
          </a:p>
          <a:p>
            <a:pPr marL="742950" lvl="1" indent="-285750">
              <a:buFontTx/>
              <a:buChar cha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D, getting a college degree</a:t>
            </a:r>
          </a:p>
          <a:p>
            <a:endParaRPr lang="en-US" dirty="0"/>
          </a:p>
          <a:p>
            <a:r>
              <a:rPr lang="en-US" dirty="0"/>
              <a:t>If you are more educated, other people around you may be likely to experience external benefits. You may be more productive, less likely to be unemployed, and more politically involved.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r>
              <a:rPr lang="en-US" b="1" i="1" dirty="0"/>
              <a:t>Image: </a:t>
            </a:r>
            <a:r>
              <a:rPr lang="en-US" b="0" i="0" dirty="0"/>
              <a:t>Animated Figure 7.1</a:t>
            </a:r>
          </a:p>
          <a:p>
            <a:endParaRPr lang="en-US" b="1" i="1" dirty="0"/>
          </a:p>
          <a:p>
            <a:r>
              <a:rPr lang="en-US" b="1" i="1" dirty="0"/>
              <a:t>Lecture </a:t>
            </a:r>
            <a:r>
              <a:rPr lang="en-US" b="1" i="1" dirty="0" smtClean="0"/>
              <a:t>tip:</a:t>
            </a:r>
            <a:endParaRPr lang="en-US" dirty="0"/>
          </a:p>
          <a:p>
            <a:r>
              <a:rPr lang="en-US" dirty="0"/>
              <a:t>Make sure to spend time discussing the supply curve that represents the internal (private) costs and the supply curve that represents the social costs. Students need to understand that, in the absence of any government policy, the market will be at equilibrium and Q</a:t>
            </a:r>
            <a:r>
              <a:rPr lang="en-US" baseline="-25000" dirty="0"/>
              <a:t>M</a:t>
            </a:r>
            <a:r>
              <a:rPr lang="en-US" dirty="0"/>
              <a:t> will be produced.</a:t>
            </a:r>
          </a:p>
          <a:p>
            <a:r>
              <a:rPr lang="en-US" dirty="0"/>
              <a:t> </a:t>
            </a:r>
          </a:p>
          <a:p>
            <a:r>
              <a:rPr lang="en-US" dirty="0"/>
              <a:t>Start with the demand curve and the market supply curve that represents internal costs. Describe why the outcome would be at Q</a:t>
            </a:r>
            <a:r>
              <a:rPr lang="en-US" baseline="-25000" dirty="0"/>
              <a:t>M</a:t>
            </a:r>
            <a:r>
              <a:rPr lang="en-US" dirty="0"/>
              <a:t>, the market equilibrium.</a:t>
            </a:r>
          </a:p>
          <a:p>
            <a:r>
              <a:rPr lang="en-US" dirty="0"/>
              <a:t> </a:t>
            </a:r>
          </a:p>
          <a:p>
            <a:r>
              <a:rPr lang="en-US" dirty="0"/>
              <a:t>Now, add in the social cost curve. This is higher than (and to the left of) the internal cost curve because increased costs mean a lower supply. (You may need to remind them of this from Chapter 3.) The socially optimal amount of output is Q</a:t>
            </a:r>
            <a:r>
              <a:rPr lang="en-US" baseline="-25000" dirty="0"/>
              <a:t>S</a:t>
            </a:r>
            <a:r>
              <a:rPr lang="en-US" dirty="0"/>
              <a:t>. If production is at Q</a:t>
            </a:r>
            <a:r>
              <a:rPr lang="en-US" baseline="-25000" dirty="0"/>
              <a:t>M</a:t>
            </a:r>
            <a:r>
              <a:rPr lang="en-US" dirty="0"/>
              <a:t>, we can see that the true (social) cost of the units between Q</a:t>
            </a:r>
            <a:r>
              <a:rPr lang="en-US" baseline="-25000" dirty="0"/>
              <a:t>S</a:t>
            </a:r>
            <a:r>
              <a:rPr lang="en-US" dirty="0"/>
              <a:t> and Q</a:t>
            </a:r>
            <a:r>
              <a:rPr lang="en-US" baseline="-25000" dirty="0"/>
              <a:t>M</a:t>
            </a:r>
            <a:r>
              <a:rPr lang="en-US" dirty="0"/>
              <a:t> is greater than the value of the good to the consumers (as represented by the demand curve). Therefore, producing these units creates a deadweight loss. The market produces too much of this good if left on its own.</a:t>
            </a:r>
          </a:p>
          <a:p>
            <a:r>
              <a:rPr lang="en-US" dirty="0"/>
              <a:t> </a:t>
            </a:r>
          </a:p>
          <a:p>
            <a:r>
              <a:rPr lang="en-US" dirty="0"/>
              <a:t>How can we get the market to achieve the optimal level of output?</a:t>
            </a:r>
          </a:p>
          <a:p>
            <a:endParaRPr lang="en-US" dirty="0"/>
          </a:p>
          <a:p>
            <a:r>
              <a:rPr lang="en-US" dirty="0"/>
              <a:t>The figure illustrates the contrast between the market equilibrium and the social optimum in the case of an oil refinery. These costs are indicated on the graph by the supply curve, </a:t>
            </a:r>
            <a:r>
              <a:rPr lang="en-US" dirty="0" err="1"/>
              <a:t>S</a:t>
            </a:r>
            <a:r>
              <a:rPr lang="en-US" baseline="-25000" dirty="0" err="1"/>
              <a:t>internal</a:t>
            </a:r>
            <a:r>
              <a:rPr lang="en-US" dirty="0"/>
              <a:t>, which represents how much the oil refiner will produce if it does not have to pay for the negative consequences of its activity. In this situation, the market equilibrium, </a:t>
            </a:r>
            <a:r>
              <a:rPr lang="en-US" dirty="0" err="1"/>
              <a:t>E</a:t>
            </a:r>
            <a:r>
              <a:rPr lang="en-US" baseline="-25000" dirty="0" err="1"/>
              <a:t>m</a:t>
            </a:r>
            <a:r>
              <a:rPr lang="en-US" dirty="0"/>
              <a:t>, accounts only for the internal costs of production.</a:t>
            </a:r>
          </a:p>
          <a:p>
            <a:r>
              <a:rPr lang="en-US" dirty="0"/>
              <a:t> </a:t>
            </a:r>
          </a:p>
          <a:p>
            <a:r>
              <a:rPr lang="en-US" dirty="0"/>
              <a:t>Suppose now the firm has to pay for pollution somehow (tax, pay for environment damages, or install abatement equipment). Abatement = act of reducing pollution.</a:t>
            </a:r>
          </a:p>
          <a:p>
            <a:r>
              <a:rPr lang="en-US" dirty="0"/>
              <a:t> </a:t>
            </a:r>
          </a:p>
          <a:p>
            <a:r>
              <a:rPr lang="en-US" dirty="0"/>
              <a:t>Having to pay the costs of imposing pollution on others reduces the amount of the pollution-causing activity. This result is seen in the shift of the supply curve to </a:t>
            </a:r>
            <a:r>
              <a:rPr lang="en-US" dirty="0" err="1"/>
              <a:t>S</a:t>
            </a:r>
            <a:r>
              <a:rPr lang="en-US" baseline="-25000" dirty="0" err="1"/>
              <a:t>social</a:t>
            </a:r>
            <a:r>
              <a:rPr lang="en-US" dirty="0"/>
              <a:t>. The new supply curve reflects a combination of the internal and external costs of producing the good. Since each of the corrective measures requires the refiner to spend money to correct the externality, the willingness to sell the good declines or shifts left. The result is a social optimum at a lower quantity, Q</a:t>
            </a:r>
            <a:r>
              <a:rPr lang="en-US" baseline="-25000" dirty="0"/>
              <a:t>s</a:t>
            </a:r>
            <a:r>
              <a:rPr lang="en-US" dirty="0"/>
              <a:t>, than at the market equilibrium, </a:t>
            </a:r>
            <a:r>
              <a:rPr lang="en-US" dirty="0" err="1"/>
              <a:t>Q</a:t>
            </a:r>
            <a:r>
              <a:rPr lang="en-US" baseline="-25000" dirty="0" err="1"/>
              <a:t>m</a:t>
            </a:r>
            <a:r>
              <a:rPr lang="en-US" dirty="0"/>
              <a:t>. Here the trade-off is clear. We can reduce negative externalities by requiring producers to internalize the externality. However, internalizing the externality is not without cost. Since the supply curve shifts left, the quantity produced will be lower. In the real world, there is always a cost. </a:t>
            </a:r>
          </a:p>
          <a:p>
            <a:r>
              <a:rPr lang="en-US" dirty="0"/>
              <a:t> </a:t>
            </a:r>
          </a:p>
          <a:p>
            <a:r>
              <a:rPr lang="en-US" dirty="0"/>
              <a:t>In addition, when there is an externality, the market equilibrium creates deadweight loss, as shown by the yellow triangle in the figure.</a:t>
            </a:r>
          </a:p>
          <a:p>
            <a:pPr>
              <a:lnSpc>
                <a:spcPct val="80000"/>
              </a:lnSpc>
            </a:pPr>
            <a:endParaRPr 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b="1" i="1" dirty="0"/>
              <a:t>Lecture notes:</a:t>
            </a:r>
            <a:endParaRPr lang="en-US" dirty="0"/>
          </a:p>
          <a:p>
            <a:r>
              <a:rPr lang="en-US" dirty="0"/>
              <a:t>What we want here is to achieve the social optimum where the value to the consumer is equal to the cost of </a:t>
            </a:r>
            <a:r>
              <a:rPr lang="en-US" i="1" dirty="0"/>
              <a:t>all </a:t>
            </a:r>
            <a:r>
              <a:rPr lang="en-US" dirty="0"/>
              <a:t>the resources used in production of the good (emphasize “all” so the students understand that we are talking about social costs). </a:t>
            </a:r>
          </a:p>
          <a:p>
            <a:endParaRPr lang="en-US" dirty="0"/>
          </a:p>
          <a:p>
            <a:r>
              <a:rPr lang="en-US" dirty="0"/>
              <a:t>If the firm has to pay for the external costs, then the firm’s costs will equal the social costs.</a:t>
            </a:r>
          </a:p>
          <a:p>
            <a:endParaRPr lang="en-US" dirty="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dirty="0"/>
          </a:p>
          <a:p>
            <a:r>
              <a:rPr lang="en-US" dirty="0"/>
              <a:t>Go back to Slide 8 where the graph is, and point out that the market equilibrium will become the social optimum because the supply curve is now </a:t>
            </a:r>
            <a:r>
              <a:rPr lang="en-US" dirty="0" err="1"/>
              <a:t>S</a:t>
            </a:r>
            <a:r>
              <a:rPr lang="en-US" baseline="-25000" dirty="0" err="1"/>
              <a:t>social</a:t>
            </a:r>
            <a:r>
              <a:rPr lang="en-US" dirty="0"/>
              <a:t>. The “correct” amount of the good is now being produced.</a:t>
            </a:r>
          </a:p>
          <a:p>
            <a:r>
              <a:rPr lang="en-US" dirty="0"/>
              <a:t> </a:t>
            </a:r>
          </a:p>
          <a:p>
            <a:r>
              <a:rPr lang="en-US" dirty="0"/>
              <a:t>This is a great place in the lecture to talk about taxes on products such as tobacco, gasoline, and alcohol.</a:t>
            </a:r>
          </a:p>
          <a:p>
            <a:r>
              <a:rPr lang="en-US" dirty="0"/>
              <a:t> </a:t>
            </a:r>
          </a:p>
          <a:p>
            <a:r>
              <a:rPr lang="en-US" b="0" i="0" dirty="0"/>
              <a:t>Gasoline taxes:</a:t>
            </a:r>
          </a:p>
          <a:p>
            <a:pPr marL="285750" indent="-285750">
              <a:buFont typeface="Arial" charset="0"/>
              <a:buChar char="•"/>
            </a:pPr>
            <a:r>
              <a:rPr lang="en-US" dirty="0"/>
              <a:t>Federal tax on gasoline is currently 18.4 cents per gallon.</a:t>
            </a:r>
          </a:p>
          <a:p>
            <a:pPr marL="285750" indent="-285750">
              <a:buFont typeface="Arial" charset="0"/>
              <a:buChar char="•"/>
            </a:pPr>
            <a:r>
              <a:rPr lang="en-US" dirty="0"/>
              <a:t>The average of the state taxes is 26.52 cents per gallon.</a:t>
            </a:r>
          </a:p>
          <a:p>
            <a:pPr marL="285750" indent="-285750">
              <a:buFont typeface="Arial" charset="0"/>
              <a:buChar char="•"/>
            </a:pPr>
            <a:r>
              <a:rPr lang="en-US" dirty="0"/>
              <a:t>The state of Pennsylvania has the highest state tax at 51.4 cents per gallon.</a:t>
            </a:r>
          </a:p>
          <a:p>
            <a:r>
              <a:rPr lang="en-US" dirty="0"/>
              <a:t>Why do gasoline taxes exist? To reduce pollution, congestion, wear and tear on roads, and so on. Explain how the tax internalizes the externality and reduces the deadweight loss from the externality.</a:t>
            </a:r>
          </a:p>
          <a:p>
            <a:r>
              <a:rPr lang="en-US" dirty="0"/>
              <a:t> </a:t>
            </a:r>
          </a:p>
          <a:p>
            <a:r>
              <a:rPr lang="en-US" b="0" i="0" dirty="0"/>
              <a:t>Soda tax:</a:t>
            </a:r>
          </a:p>
          <a:p>
            <a:r>
              <a:rPr lang="en-US" dirty="0"/>
              <a:t>Another great tax to discuss is a tax on soda. The World Health Organization is calling for increased taxes on sodas and sugary drinks (20 percent). </a:t>
            </a:r>
          </a:p>
          <a:p>
            <a:pPr>
              <a:buFontTx/>
              <a:buNone/>
            </a:pPr>
            <a:r>
              <a:rPr lang="en-US" b="1" i="1" dirty="0"/>
              <a:t>Suggested reading: </a:t>
            </a:r>
            <a:r>
              <a:rPr lang="en-US" dirty="0"/>
              <a:t>Kaplan, Karen. “World health officials want super-size tax on soda and sugary drinks, but are countries ready to swallow that?” </a:t>
            </a:r>
            <a:r>
              <a:rPr lang="en-US" i="1" dirty="0"/>
              <a:t>Los Angeles Times</a:t>
            </a:r>
            <a:r>
              <a:rPr lang="en-US" dirty="0"/>
              <a:t>, October 12, 2016. Retrieved from </a:t>
            </a:r>
            <a:r>
              <a:rPr lang="en-US" u="sng" dirty="0">
                <a:hlinkClick r:id="rId3"/>
              </a:rPr>
              <a:t>http://www.latimes.com/science/sciencenow/la-sci-sn-who-soda-tax-20161011-snap-story.html</a:t>
            </a:r>
            <a:r>
              <a:rPr lang="en-US" dirty="0"/>
              <a:t>.</a:t>
            </a:r>
          </a:p>
          <a:p>
            <a:r>
              <a:rPr lang="en-US" dirty="0"/>
              <a:t> </a:t>
            </a:r>
          </a:p>
          <a:p>
            <a:r>
              <a:rPr lang="en-US" dirty="0"/>
              <a:t>Ask students if sodas generate a negative externality. Will a tax internalize this externality?</a:t>
            </a:r>
          </a:p>
          <a:p>
            <a:r>
              <a:rPr lang="en-US" dirty="0"/>
              <a:t> </a:t>
            </a:r>
          </a:p>
          <a:p>
            <a:r>
              <a:rPr lang="en-US" b="1" i="1" dirty="0"/>
              <a:t>Suggested video clip:</a:t>
            </a:r>
            <a:r>
              <a:rPr lang="en-US" dirty="0"/>
              <a:t> </a:t>
            </a:r>
            <a:r>
              <a:rPr lang="en-US" i="1" dirty="0"/>
              <a:t>Thank You for Smoking </a:t>
            </a:r>
            <a:r>
              <a:rPr lang="en-US" dirty="0"/>
              <a:t>(Link to Tip #246)</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A, subsidize the production of good X</a:t>
            </a:r>
          </a:p>
          <a:p>
            <a:endParaRPr lang="en-US" dirty="0"/>
          </a:p>
          <a:p>
            <a:r>
              <a:rPr lang="en-US" dirty="0"/>
              <a:t>Subsidizing would result in </a:t>
            </a:r>
            <a:r>
              <a:rPr lang="en-US" i="1" dirty="0"/>
              <a:t>more</a:t>
            </a:r>
            <a:r>
              <a:rPr lang="en-US" dirty="0"/>
              <a:t> of good X being produced. We want less of the good to be made since it creates the negative externality.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7.2</a:t>
            </a:r>
          </a:p>
          <a:p>
            <a:endParaRPr lang="en-US" dirty="0"/>
          </a:p>
          <a:p>
            <a:r>
              <a:rPr lang="en-US" b="1" i="1" dirty="0"/>
              <a:t>Lecture notes:</a:t>
            </a:r>
            <a:endParaRPr lang="en-US" dirty="0"/>
          </a:p>
          <a:p>
            <a:r>
              <a:rPr lang="en-US" dirty="0"/>
              <a:t>The example here is vaccinations, which generate positive externalities by limiting the spread of diseases.</a:t>
            </a:r>
          </a:p>
          <a:p>
            <a:pPr marL="285750" indent="-285750">
              <a:buFont typeface="Arial" charset="0"/>
              <a:buChar char="•"/>
            </a:pPr>
            <a:r>
              <a:rPr lang="en-US" dirty="0"/>
              <a:t>The consumer only considers his or her own benefits (internal benefits), and therefore the demand is </a:t>
            </a:r>
            <a:r>
              <a:rPr lang="en-US" dirty="0" err="1"/>
              <a:t>D</a:t>
            </a:r>
            <a:r>
              <a:rPr lang="en-US" baseline="-25000" dirty="0" err="1"/>
              <a:t>internal</a:t>
            </a:r>
            <a:r>
              <a:rPr lang="en-US" dirty="0"/>
              <a:t>. The market will move to equilibrium, and Q</a:t>
            </a:r>
            <a:r>
              <a:rPr lang="en-US" baseline="-25000" dirty="0"/>
              <a:t>M</a:t>
            </a:r>
            <a:r>
              <a:rPr lang="en-US" dirty="0"/>
              <a:t> will be produced and consumed. </a:t>
            </a:r>
          </a:p>
          <a:p>
            <a:pPr marL="285750" indent="-285750">
              <a:buFont typeface="Arial" charset="0"/>
              <a:buChar char="•"/>
            </a:pPr>
            <a:r>
              <a:rPr lang="en-US" dirty="0"/>
              <a:t>If there are positive externalities, the social benefits &gt; internal benefits.</a:t>
            </a:r>
          </a:p>
          <a:p>
            <a:pPr marL="742950" lvl="1" indent="-285750">
              <a:buFont typeface="Arial" charset="0"/>
              <a:buChar char="•"/>
            </a:pPr>
            <a:r>
              <a:rPr lang="en-US" dirty="0"/>
              <a:t>The social optimum occurs when </a:t>
            </a:r>
            <a:r>
              <a:rPr lang="en-US" i="1" dirty="0"/>
              <a:t>all</a:t>
            </a:r>
            <a:r>
              <a:rPr lang="en-US" dirty="0"/>
              <a:t> benefits are taken into account. This is at Q</a:t>
            </a:r>
            <a:r>
              <a:rPr lang="en-US" baseline="-25000" dirty="0"/>
              <a:t>S</a:t>
            </a:r>
            <a:r>
              <a:rPr lang="en-US" dirty="0"/>
              <a:t>.</a:t>
            </a:r>
          </a:p>
          <a:p>
            <a:pPr marL="742950" lvl="1" indent="-285750">
              <a:buFont typeface="Arial" charset="0"/>
              <a:buChar char="•"/>
            </a:pPr>
            <a:r>
              <a:rPr lang="en-US" dirty="0"/>
              <a:t>Too little of the product is consumed.</a:t>
            </a:r>
          </a:p>
          <a:p>
            <a:pPr marL="742950" lvl="1" indent="-285750">
              <a:buFont typeface="Arial" charset="0"/>
              <a:buChar char="•"/>
            </a:pPr>
            <a:r>
              <a:rPr lang="en-US" dirty="0"/>
              <a:t>Again, show the deadweight loss caused by the externality. Here, the market stops short of the social optimum. There are units that should be produced and consumed because their benefits outweigh their costs.</a:t>
            </a:r>
          </a:p>
          <a:p>
            <a:pPr>
              <a:lnSpc>
                <a:spcPct val="70000"/>
              </a:lnSpc>
            </a:pPr>
            <a:endParaRPr lang="en-US" sz="11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Examples of subsidies:</a:t>
            </a:r>
          </a:p>
          <a:p>
            <a:pPr marL="285750" indent="-285750">
              <a:buFont typeface="Arial" charset="0"/>
              <a:buChar char="•"/>
            </a:pPr>
            <a:r>
              <a:rPr lang="en-US" dirty="0"/>
              <a:t>Education</a:t>
            </a:r>
          </a:p>
          <a:p>
            <a:pPr marL="742950" lvl="1" indent="-285750">
              <a:buFont typeface="Arial" charset="0"/>
              <a:buChar char="•"/>
            </a:pPr>
            <a:r>
              <a:rPr lang="en-US" dirty="0"/>
              <a:t>State governments subsidize the cost of college education</a:t>
            </a:r>
          </a:p>
          <a:p>
            <a:pPr marL="285750" indent="-285750">
              <a:buFont typeface="Arial" charset="0"/>
              <a:buChar char="•"/>
            </a:pPr>
            <a:r>
              <a:rPr lang="en-US" dirty="0"/>
              <a:t>Hybrid or electric cars</a:t>
            </a:r>
          </a:p>
          <a:p>
            <a:pPr marL="742950" lvl="1" indent="-285750">
              <a:buFont typeface="Arial" charset="0"/>
              <a:buChar char="•"/>
            </a:pPr>
            <a:r>
              <a:rPr lang="en-US" dirty="0"/>
              <a:t>Tax credits for purchases</a:t>
            </a:r>
          </a:p>
          <a:p>
            <a:pPr marL="285750" indent="-285750">
              <a:buFont typeface="Arial" charset="0"/>
              <a:buChar char="•"/>
            </a:pPr>
            <a:r>
              <a:rPr lang="en-US" dirty="0"/>
              <a:t>Energy-efficient items for homes (heat pumps, insulation, windows, etc.)</a:t>
            </a:r>
          </a:p>
          <a:p>
            <a:pPr marL="742950" lvl="1" indent="-285750">
              <a:buFont typeface="Arial" charset="0"/>
              <a:buChar char="•"/>
            </a:pPr>
            <a:r>
              <a:rPr lang="en-US" dirty="0"/>
              <a:t>Tax credit</a:t>
            </a:r>
          </a:p>
          <a:p>
            <a:r>
              <a:rPr lang="en-US" dirty="0"/>
              <a:t> </a:t>
            </a:r>
          </a:p>
          <a:p>
            <a:r>
              <a:rPr lang="en-US" dirty="0"/>
              <a:t>Laws requiring consumption:</a:t>
            </a:r>
          </a:p>
          <a:p>
            <a:pPr marL="285750" indent="-285750">
              <a:buFont typeface="Arial" charset="0"/>
              <a:buChar char="•"/>
            </a:pPr>
            <a:r>
              <a:rPr lang="en-US" dirty="0"/>
              <a:t>Vaccines</a:t>
            </a:r>
          </a:p>
          <a:p>
            <a:pPr marL="742950" lvl="1" indent="-285750">
              <a:buFont typeface="Arial" charset="0"/>
              <a:buChar char="•"/>
            </a:pPr>
            <a:r>
              <a:rPr lang="en-US" dirty="0"/>
              <a:t>Public schools require vaccines before a child can be enrolled.</a:t>
            </a:r>
          </a:p>
          <a:p>
            <a:pPr marL="742950" lvl="1" indent="-285750">
              <a:buFont typeface="Arial" charset="0"/>
              <a:buChar char="•"/>
            </a:pPr>
            <a:r>
              <a:rPr lang="en-US" dirty="0"/>
              <a:t>Colleges also require immunization records.</a:t>
            </a:r>
          </a:p>
          <a:p>
            <a:pPr marL="285750" indent="-285750">
              <a:buFont typeface="Arial" charset="0"/>
              <a:buChar char="•"/>
            </a:pPr>
            <a:r>
              <a:rPr lang="en-US" dirty="0"/>
              <a:t>Education</a:t>
            </a:r>
          </a:p>
          <a:p>
            <a:pPr marL="742950" lvl="1" indent="-285750">
              <a:buFont typeface="Arial" charset="0"/>
              <a:buChar char="•"/>
            </a:pPr>
            <a:r>
              <a:rPr lang="en-US" dirty="0"/>
              <a:t>Typically, children between the ages of 6 and 16 have to be enrolled in school (or home schooled if they meet the standards met by public schools).</a:t>
            </a:r>
          </a:p>
          <a:p>
            <a:r>
              <a:rPr lang="en-US" dirty="0"/>
              <a:t> </a:t>
            </a:r>
          </a:p>
          <a:p>
            <a:r>
              <a:rPr lang="en-US" dirty="0"/>
              <a:t>Go back to the example discussed earlier regarding the purchase of a fire extinguisher. Ask students to suggest ways to internalize the externality.</a:t>
            </a:r>
          </a:p>
          <a:p>
            <a:endParaRPr lang="en-US" dirty="0"/>
          </a:p>
          <a:p>
            <a:r>
              <a:rPr lang="en-US" dirty="0"/>
              <a:t>Return to slide 10 to show how internalizing the externality leads the market to move to the social optimum.</a:t>
            </a:r>
          </a:p>
          <a:p>
            <a:r>
              <a:rPr lang="en-US" dirty="0"/>
              <a:t> </a:t>
            </a:r>
          </a:p>
          <a:p>
            <a:r>
              <a:rPr lang="en-US" b="1" i="1" dirty="0"/>
              <a:t>Suggested reading: </a:t>
            </a:r>
            <a:endParaRPr lang="en-US" dirty="0"/>
          </a:p>
          <a:p>
            <a:r>
              <a:rPr lang="en-US" dirty="0"/>
              <a:t>A good classroom experiment regarding vaccination can be found in Grant, A., </a:t>
            </a:r>
            <a:r>
              <a:rPr lang="en-US" dirty="0" err="1"/>
              <a:t>Bruehler</a:t>
            </a:r>
            <a:r>
              <a:rPr lang="en-US" dirty="0"/>
              <a:t>, J., &amp; </a:t>
            </a:r>
            <a:r>
              <a:rPr lang="en-US" dirty="0" err="1"/>
              <a:t>Chiritescu</a:t>
            </a:r>
            <a:r>
              <a:rPr lang="en-US" dirty="0"/>
              <a:t>, A. 2016. “Herd Immunity: A Classroom Experiment.” </a:t>
            </a:r>
            <a:r>
              <a:rPr lang="en-US" i="1" dirty="0"/>
              <a:t>Journal of Economics Teaching</a:t>
            </a:r>
            <a:r>
              <a:rPr lang="en-US" dirty="0"/>
              <a:t> 1: 6–16. This can be found online at https://</a:t>
            </a:r>
            <a:r>
              <a:rPr lang="en-US" dirty="0" err="1"/>
              <a:t>www.journalofeconomicsteaching.org</a:t>
            </a:r>
            <a:r>
              <a:rPr lang="en-US" dirty="0"/>
              <a:t>/herd-immunity-a-classroom-experiment/.</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dirty="0"/>
          </a:p>
          <a:p>
            <a:r>
              <a:rPr lang="en-US" dirty="0"/>
              <a:t>This is a key principle to hammer home with students. Externalities occur because property rights are ill-defined.</a:t>
            </a:r>
          </a:p>
          <a:p>
            <a:endParaRPr lang="en-US" dirty="0"/>
          </a:p>
          <a:p>
            <a:r>
              <a:rPr lang="en-US" dirty="0"/>
              <a:t>In the case of the firm dumping waste in the river, who owns the river?</a:t>
            </a:r>
          </a:p>
          <a:p>
            <a:endParaRPr lang="en-US" dirty="0"/>
          </a:p>
          <a:p>
            <a:r>
              <a:rPr lang="en-US" dirty="0"/>
              <a:t>Examples: </a:t>
            </a:r>
          </a:p>
          <a:p>
            <a:r>
              <a:rPr lang="en-US" dirty="0"/>
              <a:t>A great example of the issue of property rights is when a person on an airplane wants to lean his or her seat back. This infringes on the space allowed for the passenger in the row behind him or her. Who owns that space?</a:t>
            </a:r>
          </a:p>
          <a:p>
            <a:pPr marL="285750" indent="-285750">
              <a:buFont typeface="Arial" charset="0"/>
              <a:buChar char="•"/>
            </a:pPr>
            <a:r>
              <a:rPr lang="en-US" dirty="0"/>
              <a:t>Controversial—who has the property rights to that space?</a:t>
            </a:r>
          </a:p>
          <a:p>
            <a:pPr marL="285750" indent="-285750">
              <a:buFont typeface="Arial" charset="0"/>
              <a:buChar char="•"/>
            </a:pPr>
            <a:r>
              <a:rPr lang="en-US" dirty="0"/>
              <a:t>This has led to onboard confrontations and flight diversions (and arrests).</a:t>
            </a:r>
          </a:p>
          <a:p>
            <a:pPr marL="285750" indent="-285750">
              <a:buFont typeface="Arial" charset="0"/>
              <a:buChar char="•"/>
            </a:pPr>
            <a:r>
              <a:rPr lang="en-US" b="1" i="1" dirty="0"/>
              <a:t>Suggested video clip: </a:t>
            </a:r>
            <a:r>
              <a:rPr lang="en-US" dirty="0"/>
              <a:t>https://</a:t>
            </a:r>
            <a:r>
              <a:rPr lang="en-US" dirty="0" err="1"/>
              <a:t>www.youtube.com</a:t>
            </a:r>
            <a:r>
              <a:rPr lang="en-US" dirty="0"/>
              <a:t>/</a:t>
            </a:r>
            <a:r>
              <a:rPr lang="en-US" dirty="0" err="1"/>
              <a:t>watch?v</a:t>
            </a:r>
            <a:r>
              <a:rPr lang="en-US" dirty="0"/>
              <a:t>=DeWxzd0d-3c</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In this slide, use a </a:t>
            </a:r>
            <a:r>
              <a:rPr lang="en-US" i="1" dirty="0"/>
              <a:t>car</a:t>
            </a:r>
            <a:r>
              <a:rPr lang="en-US" dirty="0"/>
              <a:t> as an example of a privately owned good.</a:t>
            </a:r>
          </a:p>
          <a:p>
            <a:pPr marL="285750" indent="-285750">
              <a:buFont typeface="Arial" charset="0"/>
              <a:buChar char="•"/>
            </a:pPr>
            <a:r>
              <a:rPr lang="en-US" dirty="0"/>
              <a:t>Incentive to MAINTAIN: Routine maintenance, keeping the vehicle safe and reliable</a:t>
            </a:r>
          </a:p>
          <a:p>
            <a:pPr marL="285750" indent="-285750">
              <a:buFont typeface="Arial" charset="0"/>
              <a:buChar char="•"/>
            </a:pPr>
            <a:r>
              <a:rPr lang="en-US" dirty="0"/>
              <a:t>Incentive to PROTECT: Keep it locked, park in a garage</a:t>
            </a:r>
          </a:p>
          <a:p>
            <a:pPr marL="285750" indent="-285750">
              <a:buFont typeface="Arial" charset="0"/>
              <a:buChar char="•"/>
            </a:pPr>
            <a:r>
              <a:rPr lang="en-US" dirty="0"/>
              <a:t>Incentive to CONSERVE: Limit miles you put on car to keep it longer; drive it gently</a:t>
            </a:r>
          </a:p>
          <a:p>
            <a:pPr marL="285750" indent="-285750">
              <a:buFont typeface="Arial" charset="0"/>
              <a:buChar char="•"/>
            </a:pPr>
            <a:r>
              <a:rPr lang="en-US" dirty="0"/>
              <a:t>Incentive to TRADE WITH OTHERS: Can trade car for a new car so you want to maintain its value; you can trade for something better (voluntarily)</a:t>
            </a:r>
          </a:p>
          <a:p>
            <a:endParaRPr lang="en-US" dirty="0"/>
          </a:p>
          <a:p>
            <a:r>
              <a:rPr lang="en-US" dirty="0"/>
              <a:t>Ask your students the question, what do you take better care of:</a:t>
            </a:r>
          </a:p>
          <a:p>
            <a:pPr marL="285750" indent="-285750">
              <a:buFont typeface="Arial" charset="0"/>
              <a:buChar char="•"/>
            </a:pPr>
            <a:r>
              <a:rPr lang="en-US" dirty="0"/>
              <a:t>A public restroom or your own private bathroom?</a:t>
            </a:r>
          </a:p>
          <a:p>
            <a:pPr marL="285750" indent="-285750">
              <a:buFont typeface="Arial" charset="0"/>
              <a:buChar char="•"/>
            </a:pPr>
            <a:r>
              <a:rPr lang="en-US" dirty="0"/>
              <a:t>Your own car or the public bus? (Do you wipe your feet before getting into both?)</a:t>
            </a:r>
          </a:p>
          <a:p>
            <a:pPr marL="285750" indent="-285750">
              <a:buFont typeface="Arial" charset="0"/>
              <a:buChar char="•"/>
            </a:pPr>
            <a:r>
              <a:rPr lang="en-US" dirty="0"/>
              <a:t>Your own bike or equipment at the gym?</a:t>
            </a:r>
          </a:p>
          <a:p>
            <a:endParaRPr lang="en-US" dirty="0"/>
          </a:p>
          <a:p>
            <a:r>
              <a:rPr lang="en-US" dirty="0"/>
              <a:t>Just get the students to realize that when you privately own something, you have more incentives to take good care of the good!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Assume the cattle cause damage to the ground (no matter what farmer the ground belongs to). Without a fence, the cattle roam over both lands.</a:t>
            </a:r>
          </a:p>
          <a:p>
            <a:pPr marL="342900" indent="-342900">
              <a:buFont typeface="+mj-lt"/>
              <a:buAutoNum type="arabicPeriod"/>
            </a:pPr>
            <a:r>
              <a:rPr lang="en-US" dirty="0" smtClean="0"/>
              <a:t> Suppose </a:t>
            </a:r>
            <a:r>
              <a:rPr lang="en-US" dirty="0"/>
              <a:t>that the fence costs $25,000 and the damage is $30,000. What will the rancher do? Build the fence.</a:t>
            </a:r>
          </a:p>
          <a:p>
            <a:pPr marL="342900" indent="-342900">
              <a:buFont typeface="+mj-lt"/>
              <a:buAutoNum type="arabicPeriod"/>
            </a:pPr>
            <a:r>
              <a:rPr lang="en-US" dirty="0" smtClean="0"/>
              <a:t> Suppose </a:t>
            </a:r>
            <a:r>
              <a:rPr lang="en-US" dirty="0"/>
              <a:t>that the fence costs $25,000 and the damage is $20,000. What will the rancher do? Not build the fence and pay the farmer for the damages.</a:t>
            </a:r>
          </a:p>
          <a:p>
            <a:endParaRPr lang="en-US" dirty="0"/>
          </a:p>
          <a:p>
            <a:r>
              <a:rPr lang="en-US" dirty="0"/>
              <a:t>Either result will force the cattle farmer to internalize the entire costs of the cattle damage. We end up with the efficient result.</a:t>
            </a:r>
          </a:p>
          <a:p>
            <a:r>
              <a:rPr lang="en-US" dirty="0"/>
              <a:t> </a:t>
            </a:r>
          </a:p>
          <a:p>
            <a:r>
              <a:rPr lang="en-US" dirty="0"/>
              <a:t>Knee Defender Example:</a:t>
            </a:r>
          </a:p>
          <a:p>
            <a:r>
              <a:rPr lang="en-US" dirty="0"/>
              <a:t>Here, Scenario 1 is that the person in front has a right to lean his or her seat back.</a:t>
            </a:r>
          </a:p>
          <a:p>
            <a:pPr marL="342900" indent="-342900">
              <a:buFont typeface="+mj-lt"/>
              <a:buAutoNum type="arabicPeriod"/>
            </a:pPr>
            <a:r>
              <a:rPr lang="en-US" dirty="0" smtClean="0"/>
              <a:t> If </a:t>
            </a:r>
            <a:r>
              <a:rPr lang="en-US" dirty="0"/>
              <a:t>it is worth $50 to the person behind to have additional room and the person in front values leaning back at $40, the person in the second row can pay the person $40 (up to $50) to not lean back. This is an efficient outcome.</a:t>
            </a:r>
          </a:p>
          <a:p>
            <a:pPr marL="342900" indent="-342900">
              <a:buFont typeface="+mj-lt"/>
              <a:buAutoNum type="arabicPeriod"/>
            </a:pPr>
            <a:r>
              <a:rPr lang="en-US" dirty="0" smtClean="0"/>
              <a:t> If </a:t>
            </a:r>
            <a:r>
              <a:rPr lang="en-US" dirty="0"/>
              <a:t>it is worth $50 to the person behind to have additional room but the person in front values leaning back at $70, the person in the second row will have to tolerate the person leaning back. (Explain to students why this is an efficient outcome.)</a:t>
            </a:r>
          </a:p>
          <a:p>
            <a:r>
              <a:rPr lang="en-US" dirty="0"/>
              <a:t> </a:t>
            </a:r>
            <a:endParaRPr lang="en-US" dirty="0" smtClean="0"/>
          </a:p>
          <a:p>
            <a:r>
              <a:rPr lang="en-US" dirty="0" smtClean="0"/>
              <a:t>[cows: Stephen </a:t>
            </a:r>
            <a:r>
              <a:rPr lang="en-US" dirty="0" err="1" smtClean="0"/>
              <a:t>Ausmus</a:t>
            </a:r>
            <a:r>
              <a:rPr lang="en-US" dirty="0" smtClean="0"/>
              <a:t>/ARS/USDA; wheat: Michael Thompson/ARS/USDA]</a:t>
            </a:r>
            <a:endParaRPr lang="en-US" dirty="0"/>
          </a:p>
          <a:p>
            <a:pPr>
              <a:buFont typeface="+mj-lt" charset="0"/>
              <a:buNone/>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r>
              <a:rPr lang="en-US" b="1" i="1"/>
              <a:t>Lecture notes:</a:t>
            </a:r>
            <a:endParaRPr lang="en-US"/>
          </a:p>
          <a:p>
            <a:r>
              <a:rPr lang="en-US"/>
              <a:t>This chapter will deal with economic welfare. Specifically, we will study situations where certain costs or benefits are not internalized by the parties involved in trade. This can lead to an inefficient level of goods being traded.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Again in this scenario, use some numbers to illustrate how the farmer will make a decision in this case:</a:t>
            </a:r>
          </a:p>
          <a:p>
            <a:pPr marL="342900" indent="-342900">
              <a:buFont typeface="+mj-lt"/>
              <a:buAutoNum type="arabicPeriod"/>
            </a:pPr>
            <a:r>
              <a:rPr lang="en-US" dirty="0" smtClean="0"/>
              <a:t> Suppose </a:t>
            </a:r>
            <a:r>
              <a:rPr lang="en-US" dirty="0"/>
              <a:t>that the fence costs $25,000 and the damage is $30,000. What will the farmer do? Build the fence.</a:t>
            </a:r>
          </a:p>
          <a:p>
            <a:pPr marL="342900" indent="-342900">
              <a:buFont typeface="+mj-lt"/>
              <a:buAutoNum type="arabicPeriod"/>
            </a:pPr>
            <a:r>
              <a:rPr lang="en-US" dirty="0" smtClean="0"/>
              <a:t> Suppose </a:t>
            </a:r>
            <a:r>
              <a:rPr lang="en-US" dirty="0"/>
              <a:t>that the fence costs $25,000 and the damage is $20,000. What will the farmer do? Not build the fence and take the losses.</a:t>
            </a:r>
          </a:p>
          <a:p>
            <a:r>
              <a:rPr lang="en-US" dirty="0"/>
              <a:t> </a:t>
            </a:r>
          </a:p>
          <a:p>
            <a:r>
              <a:rPr lang="en-US" dirty="0"/>
              <a:t>Knee Defender Example:</a:t>
            </a:r>
          </a:p>
          <a:p>
            <a:r>
              <a:rPr lang="en-US" dirty="0"/>
              <a:t>Here, Scenario 2 is that the person behind has a right to the room and can require that the person in front cannot recline.</a:t>
            </a:r>
          </a:p>
          <a:p>
            <a:pPr marL="342900" indent="-342900">
              <a:buFont typeface="+mj-lt"/>
              <a:buAutoNum type="arabicPeriod"/>
            </a:pPr>
            <a:r>
              <a:rPr lang="en-US" dirty="0" smtClean="0"/>
              <a:t> If </a:t>
            </a:r>
            <a:r>
              <a:rPr lang="en-US" dirty="0"/>
              <a:t>it is worth $50 to the person behind to have additional room and the person in front values leaning back at $40, the person in the front row will not lean back. This is an efficient outcome.</a:t>
            </a:r>
          </a:p>
          <a:p>
            <a:pPr marL="342900" indent="-342900">
              <a:buFont typeface="+mj-lt"/>
              <a:buAutoNum type="arabicPeriod"/>
            </a:pPr>
            <a:r>
              <a:rPr lang="en-US" dirty="0" smtClean="0"/>
              <a:t> If </a:t>
            </a:r>
            <a:r>
              <a:rPr lang="en-US" dirty="0"/>
              <a:t>it is worth $50 to the person behind to have additional room but the person in front values leaning back at $70, the person in the front row can pay the person behind $50 (up to $70) for permission to lean back. Again, this is efficient.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r>
              <a:rPr lang="en-US" b="1" i="1" dirty="0"/>
              <a:t>Lecture notes:</a:t>
            </a:r>
            <a:endParaRPr lang="en-US" dirty="0"/>
          </a:p>
          <a:p>
            <a:r>
              <a:rPr lang="en-US" dirty="0"/>
              <a:t>Coase determined that whenever the size of the externality is large enough to justify the expense of bargaining, the externality gets internalized. </a:t>
            </a:r>
          </a:p>
          <a:p>
            <a:endParaRPr lang="en-US" dirty="0"/>
          </a:p>
          <a:p>
            <a:r>
              <a:rPr lang="en-US" dirty="0" smtClean="0"/>
              <a:t>The key point here is that it </a:t>
            </a:r>
            <a:r>
              <a:rPr lang="en-US" dirty="0"/>
              <a:t>doesn’t matter </a:t>
            </a:r>
            <a:r>
              <a:rPr lang="en-US" i="1" dirty="0"/>
              <a:t>who </a:t>
            </a:r>
            <a:r>
              <a:rPr lang="en-US" dirty="0"/>
              <a:t>has the property rights. Bargaining will lead to an efficient outcome.</a:t>
            </a:r>
          </a:p>
          <a:p>
            <a:endParaRPr lang="en-US" dirty="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endParaRPr lang="en-US" dirty="0"/>
          </a:p>
          <a:p>
            <a:endParaRPr lang="en-US" b="1" i="1" dirty="0" smtClean="0"/>
          </a:p>
          <a:p>
            <a:r>
              <a:rPr lang="en-US" b="1" i="1" dirty="0" smtClean="0"/>
              <a:t>Lecture </a:t>
            </a:r>
            <a:r>
              <a:rPr lang="en-US" b="1" i="1" dirty="0"/>
              <a:t>tip:</a:t>
            </a:r>
            <a:endParaRPr lang="en-US" dirty="0"/>
          </a:p>
          <a:p>
            <a:r>
              <a:rPr lang="en-US" i="1" dirty="0"/>
              <a:t>The clip mentioned on the slide can be found in the Interactive Instructor’s Guide. </a:t>
            </a:r>
            <a:r>
              <a:rPr lang="en-US" i="1" dirty="0" smtClean="0"/>
              <a:t>Access </a:t>
            </a:r>
            <a:r>
              <a:rPr lang="en-US" i="1" dirty="0"/>
              <a:t>the direct link by clicking the icon in the PowerPoint above.</a:t>
            </a:r>
          </a:p>
          <a:p>
            <a:r>
              <a:rPr lang="en-US" i="1" dirty="0"/>
              <a:t> </a:t>
            </a:r>
            <a:endParaRPr lang="en-US" dirty="0"/>
          </a:p>
          <a:p>
            <a:r>
              <a:rPr lang="en-US" dirty="0"/>
              <a:t>The </a:t>
            </a:r>
            <a:r>
              <a:rPr lang="en-US" i="1" dirty="0"/>
              <a:t>King of Queens</a:t>
            </a:r>
            <a:r>
              <a:rPr lang="en-US" dirty="0"/>
              <a:t> episode “Dog Days” provides an excellent example of the Coase theorem.</a:t>
            </a:r>
          </a:p>
          <a:p>
            <a:pPr marL="285750" indent="-285750">
              <a:buFont typeface="Arial" charset="0"/>
              <a:buChar char="•"/>
            </a:pPr>
            <a:r>
              <a:rPr lang="en-US" dirty="0"/>
              <a:t>Carrie and Doug are kept awake by their neighbors’ barking dog, Stanley.</a:t>
            </a:r>
          </a:p>
          <a:p>
            <a:pPr marL="285750" indent="-285750">
              <a:buFont typeface="Arial" charset="0"/>
              <a:buChar char="•"/>
            </a:pPr>
            <a:r>
              <a:rPr lang="en-US" dirty="0"/>
              <a:t>The dog barks because he is not getting any attention or exercise.</a:t>
            </a:r>
          </a:p>
          <a:p>
            <a:pPr marL="285750" indent="-285750">
              <a:buFont typeface="Arial" charset="0"/>
              <a:buChar char="•"/>
            </a:pPr>
            <a:r>
              <a:rPr lang="en-US" dirty="0"/>
              <a:t>Doug comes up with a solution: he starts walking the dog.</a:t>
            </a:r>
          </a:p>
          <a:p>
            <a:endParaRPr lang="en-US" dirty="0"/>
          </a:p>
          <a:p>
            <a:r>
              <a:rPr lang="en-US" dirty="0"/>
              <a:t>Note that this solution would occur regardless of the assignment of property rights.</a:t>
            </a:r>
          </a:p>
          <a:p>
            <a:pPr marL="285750" indent="-285750">
              <a:buFont typeface="Arial" charset="0"/>
              <a:buChar char="•"/>
            </a:pPr>
            <a:r>
              <a:rPr lang="en-US" dirty="0"/>
              <a:t>If Doug and Carrie have the right to peace and quiet, the neighbor might compensate Doug for walking the dog. (In the clip, Doug does it because he feels guilty that the dog isn’t getting attention.)</a:t>
            </a:r>
          </a:p>
          <a:p>
            <a:pPr marL="285750" indent="-285750">
              <a:buFont typeface="Arial" charset="0"/>
              <a:buChar char="•"/>
            </a:pPr>
            <a:r>
              <a:rPr lang="en-US" dirty="0"/>
              <a:t>If the neighbors have a right to have a barking dog, Doug helps lower his costs by walking the dog.</a:t>
            </a:r>
          </a:p>
          <a:p>
            <a:pPr>
              <a:buFontTx/>
              <a:buChar cha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dirty="0"/>
          </a:p>
          <a:p>
            <a:r>
              <a:rPr lang="en-US" dirty="0"/>
              <a:t>Start off this section by asking students what comes to mind when they try to differentiate between a private good and a public good.</a:t>
            </a:r>
          </a:p>
          <a:p>
            <a:pPr marL="285750" indent="-285750">
              <a:buFont typeface="Arial" charset="0"/>
              <a:buChar char="•"/>
            </a:pPr>
            <a:r>
              <a:rPr lang="en-US" dirty="0"/>
              <a:t>Make it clear to students that just because a good is provided by government doesn’t mean it is a public good.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dirty="0"/>
          </a:p>
          <a:p>
            <a:r>
              <a:rPr lang="en-US" dirty="0"/>
              <a:t>Most goods we purchase and consume are private goods.</a:t>
            </a:r>
          </a:p>
          <a:p>
            <a:endParaRPr lang="en-US" dirty="0"/>
          </a:p>
          <a:p>
            <a:r>
              <a:rPr lang="en-US" dirty="0"/>
              <a:t>The hamburger and the French fries above are private goods.</a:t>
            </a:r>
          </a:p>
          <a:p>
            <a:pPr marL="285750" indent="-285750">
              <a:buFont typeface="Arial" charset="0"/>
              <a:buChar char="•"/>
            </a:pPr>
            <a:r>
              <a:rPr lang="en-US" dirty="0"/>
              <a:t>Excludable: You cannot have them if you don’t pay for them.</a:t>
            </a:r>
          </a:p>
          <a:p>
            <a:pPr marL="285750" indent="-285750">
              <a:buFont typeface="Arial" charset="0"/>
              <a:buChar char="•"/>
            </a:pPr>
            <a:r>
              <a:rPr lang="en-US" dirty="0"/>
              <a:t>Rival: If I’m eating a burger, you cannot eat the same burger.</a:t>
            </a:r>
          </a:p>
          <a:p>
            <a:endParaRPr lang="en-US" dirty="0"/>
          </a:p>
          <a:p>
            <a:r>
              <a:rPr lang="en-US" dirty="0"/>
              <a:t>Ask students to list off other private goods (don’t dwell too much on this because it should be obvious to them)</a:t>
            </a:r>
            <a:r>
              <a:rPr lang="en-US" dirty="0" smtClean="0"/>
              <a:t>.</a:t>
            </a:r>
          </a:p>
          <a:p>
            <a:endParaRPr lang="en-US" dirty="0" smtClean="0"/>
          </a:p>
          <a:p>
            <a:r>
              <a:rPr lang="en-US" dirty="0" smtClean="0"/>
              <a:t>[</a:t>
            </a:r>
            <a:r>
              <a:rPr lang="en-US" dirty="0" err="1" smtClean="0"/>
              <a:t>Lauri</a:t>
            </a:r>
            <a:r>
              <a:rPr lang="en-US" dirty="0" smtClean="0"/>
              <a:t> Patterson, </a:t>
            </a:r>
            <a:r>
              <a:rPr lang="en-US" dirty="0" err="1" smtClean="0"/>
              <a:t>iStockphoto</a:t>
            </a:r>
            <a:r>
              <a:rPr lang="en-US" dirty="0" smtClean="0"/>
              <a:t>]</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dirty="0"/>
          </a:p>
          <a:p>
            <a:r>
              <a:rPr lang="en-US" dirty="0"/>
              <a:t>It is useful to use the terms “</a:t>
            </a:r>
            <a:r>
              <a:rPr lang="en-US" dirty="0" err="1"/>
              <a:t>nonexcludable</a:t>
            </a:r>
            <a:r>
              <a:rPr lang="en-US" dirty="0"/>
              <a:t>” and “</a:t>
            </a:r>
            <a:r>
              <a:rPr lang="en-US" dirty="0" err="1"/>
              <a:t>nonrival</a:t>
            </a:r>
            <a:r>
              <a:rPr lang="en-US" dirty="0"/>
              <a:t>” when discussing public goods so that students can see the difference between private and public goods more clearly.</a:t>
            </a:r>
          </a:p>
          <a:p>
            <a:endParaRPr lang="en-US" dirty="0"/>
          </a:p>
          <a:p>
            <a:r>
              <a:rPr lang="en-US" dirty="0"/>
              <a:t>Return to the conversation you had on Slide 18 about what students believe are public goods.</a:t>
            </a:r>
          </a:p>
          <a:p>
            <a:pPr marL="285750" indent="-285750">
              <a:buFont typeface="Arial" charset="0"/>
              <a:buChar char="•"/>
            </a:pPr>
            <a:r>
              <a:rPr lang="en-US" dirty="0"/>
              <a:t>Ask students to reconsider their examples based on this definition.</a:t>
            </a:r>
          </a:p>
          <a:p>
            <a:endParaRPr lang="en-US" dirty="0"/>
          </a:p>
          <a:p>
            <a:r>
              <a:rPr lang="en-US" dirty="0"/>
              <a:t>A great example of a good provided by government but </a:t>
            </a:r>
            <a:r>
              <a:rPr lang="en-US" i="1" dirty="0"/>
              <a:t>not</a:t>
            </a:r>
            <a:r>
              <a:rPr lang="en-US" dirty="0"/>
              <a:t> a public good is education.</a:t>
            </a:r>
          </a:p>
          <a:p>
            <a:pPr marL="285750" indent="-285750">
              <a:buFont typeface="Arial" charset="0"/>
              <a:buChar char="•"/>
            </a:pPr>
            <a:r>
              <a:rPr lang="en-US" dirty="0"/>
              <a:t>Education is excludable if provided by a firm (private schools and even state colleges).</a:t>
            </a:r>
          </a:p>
          <a:p>
            <a:pPr marL="285750" indent="-285750">
              <a:buFont typeface="Arial" charset="0"/>
              <a:buChar char="•"/>
            </a:pPr>
            <a:r>
              <a:rPr lang="en-US" dirty="0"/>
              <a:t>Education is rival (each seat takes up space and the teacher’s time).</a:t>
            </a:r>
          </a:p>
          <a:p>
            <a:endParaRPr lang="en-US" dirty="0"/>
          </a:p>
          <a:p>
            <a:r>
              <a:rPr lang="en-US" dirty="0"/>
              <a:t>Also discuss the postal service if you are looking for another example of something provided by the government that is not free.</a:t>
            </a:r>
          </a:p>
          <a:p>
            <a:endParaRPr lang="en-US" dirty="0"/>
          </a:p>
          <a:p>
            <a:r>
              <a:rPr lang="en-US" dirty="0"/>
              <a:t>Other examples of public goods:</a:t>
            </a:r>
          </a:p>
          <a:p>
            <a:pPr marL="285750" indent="-285750">
              <a:buFont typeface="Arial" charset="0"/>
              <a:buChar char="•"/>
            </a:pPr>
            <a:r>
              <a:rPr lang="en-US" dirty="0"/>
              <a:t>National defense</a:t>
            </a:r>
          </a:p>
          <a:p>
            <a:pPr marL="285750" indent="-285750">
              <a:buFont typeface="Arial" charset="0"/>
              <a:buChar char="•"/>
            </a:pPr>
            <a:r>
              <a:rPr lang="en-US" dirty="0"/>
              <a:t>Mosquito abatement</a:t>
            </a:r>
          </a:p>
          <a:p>
            <a:endParaRPr lang="en-US" dirty="0"/>
          </a:p>
          <a:p>
            <a:r>
              <a:rPr lang="en-US" dirty="0"/>
              <a:t>When discussing public goods, talk about why they result in market failure.</a:t>
            </a:r>
          </a:p>
          <a:p>
            <a:pPr marL="285750" indent="-285750">
              <a:buFont typeface="Arial" charset="0"/>
              <a:buChar char="•"/>
            </a:pPr>
            <a:r>
              <a:rPr lang="en-US" dirty="0"/>
              <a:t>If we cannot prevent people from enjoying a good without paying for it, will the private market provide it?</a:t>
            </a:r>
          </a:p>
          <a:p>
            <a:pPr marL="285750" indent="-285750">
              <a:buFont typeface="Arial" charset="0"/>
              <a:buChar char="•"/>
            </a:pPr>
            <a:r>
              <a:rPr lang="en-US" dirty="0"/>
              <a:t>How would we defend our national borders and still not protect someone’s home if he or she does not pay?</a:t>
            </a:r>
          </a:p>
          <a:p>
            <a:endParaRPr lang="en-US" b="1" i="1" dirty="0"/>
          </a:p>
          <a:p>
            <a:r>
              <a:rPr lang="en-US" b="1" i="1" dirty="0"/>
              <a:t>Example:</a:t>
            </a:r>
            <a:r>
              <a:rPr lang="en-US" dirty="0"/>
              <a:t> Fire protection</a:t>
            </a:r>
          </a:p>
          <a:p>
            <a:pPr marL="285750" indent="-285750">
              <a:buFont typeface="Arial" charset="0"/>
              <a:buChar char="•"/>
            </a:pPr>
            <a:r>
              <a:rPr lang="en-US" dirty="0"/>
              <a:t>Students often assume that fire protection is a public good because it is provided by the government. (You will need to remind them several times that not all goods the government provides are public goods!)</a:t>
            </a:r>
          </a:p>
          <a:p>
            <a:pPr marL="285750" indent="-285750">
              <a:buFont typeface="Arial" charset="0"/>
              <a:buChar char="•"/>
            </a:pPr>
            <a:r>
              <a:rPr lang="en-US" dirty="0"/>
              <a:t>In rural Tennessee, firefighters let a home burn to the ground because the owner had not paid the annual subscription fee of $75 (see article: http://</a:t>
            </a:r>
            <a:r>
              <a:rPr lang="en-US" dirty="0" err="1"/>
              <a:t>www.nbcnews.com</a:t>
            </a:r>
            <a:r>
              <a:rPr lang="en-US" dirty="0"/>
              <a:t>/id/39516346/ns/</a:t>
            </a:r>
            <a:r>
              <a:rPr lang="en-US" dirty="0" err="1"/>
              <a:t>us_news</a:t>
            </a:r>
            <a:r>
              <a:rPr lang="en-US" dirty="0"/>
              <a:t>-life/t/no-pay-no-spray-firefighters-let-home-burn/#.</a:t>
            </a:r>
            <a:r>
              <a:rPr lang="en-US" dirty="0" err="1"/>
              <a:t>WAQSOpMrJok</a:t>
            </a:r>
            <a:r>
              <a:rPr lang="en-US" dirty="0"/>
              <a:t>). </a:t>
            </a:r>
          </a:p>
          <a:p>
            <a:pPr marL="742950" lvl="1" indent="-285750">
              <a:buFont typeface="Arial" charset="0"/>
              <a:buChar char="•"/>
            </a:pPr>
            <a:r>
              <a:rPr lang="en-US" dirty="0"/>
              <a:t>Firefighters were on the scene to prevent the fire from spreading to neighbors</a:t>
            </a:r>
          </a:p>
          <a:p>
            <a:pPr marL="742950" lvl="1" indent="-285750">
              <a:buFont typeface="Arial" charset="0"/>
              <a:buChar char="•"/>
            </a:pPr>
            <a:r>
              <a:rPr lang="en-US" dirty="0"/>
              <a:t>Discuss with students why the firefighters wouldn’t accept the payment after the fire occurred. What would happen the next year when the subscription bills were sent to the people in the county?</a:t>
            </a:r>
          </a:p>
          <a:p>
            <a:endParaRPr lang="en-US" dirty="0"/>
          </a:p>
          <a:p>
            <a:r>
              <a:rPr lang="en-US" dirty="0" smtClean="0"/>
              <a:t>Free-riding:</a:t>
            </a:r>
            <a:endParaRPr lang="en-US" dirty="0"/>
          </a:p>
          <a:p>
            <a:pPr marL="285750" indent="-285750">
              <a:buFont typeface="Arial" charset="0"/>
              <a:buChar char="•"/>
            </a:pPr>
            <a:r>
              <a:rPr lang="en-US" dirty="0"/>
              <a:t>The one place where students are very familiar with free-riding behavior is in group assignments.</a:t>
            </a:r>
          </a:p>
          <a:p>
            <a:pPr marL="742950" lvl="1" indent="-285750">
              <a:buFont typeface="Arial" charset="0"/>
              <a:buChar char="•"/>
            </a:pPr>
            <a:r>
              <a:rPr lang="en-US" dirty="0"/>
              <a:t>What are the incentives when all students get the same grade regardless of how much effort they put forth?</a:t>
            </a:r>
          </a:p>
          <a:p>
            <a:endParaRPr lang="en-US" dirty="0" smtClean="0"/>
          </a:p>
          <a:p>
            <a:r>
              <a:rPr lang="en-US" dirty="0" smtClean="0"/>
              <a:t>[© Kenneth </a:t>
            </a:r>
            <a:r>
              <a:rPr lang="en-US" dirty="0" err="1" smtClean="0"/>
              <a:t>Sponsler</a:t>
            </a:r>
            <a:r>
              <a:rPr lang="en-US" dirty="0" smtClean="0"/>
              <a:t>/</a:t>
            </a:r>
            <a:r>
              <a:rPr lang="en-US" dirty="0" err="1" smtClean="0"/>
              <a:t>iStockphoto.com</a:t>
            </a:r>
            <a:r>
              <a:rPr lang="en-US" dirty="0" smtClean="0"/>
              <a:t>]</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r>
              <a:rPr lang="en-US" b="1" i="1" dirty="0"/>
              <a:t>Lecture </a:t>
            </a:r>
            <a:r>
              <a:rPr lang="en-US" b="1" i="1" dirty="0" smtClean="0"/>
              <a:t>notes:</a:t>
            </a:r>
            <a:endParaRPr lang="en-US" dirty="0"/>
          </a:p>
          <a:p>
            <a:r>
              <a:rPr lang="en-US" dirty="0"/>
              <a:t>The sunset is </a:t>
            </a:r>
            <a:r>
              <a:rPr lang="en-US" dirty="0" err="1"/>
              <a:t>nonrival</a:t>
            </a:r>
            <a:r>
              <a:rPr lang="en-US" dirty="0"/>
              <a:t> and </a:t>
            </a:r>
            <a:r>
              <a:rPr lang="en-US" dirty="0" err="1"/>
              <a:t>nonexcludable</a:t>
            </a:r>
            <a:r>
              <a:rPr lang="en-US" dirty="0" smtClean="0"/>
              <a:t>.</a:t>
            </a:r>
          </a:p>
          <a:p>
            <a:endParaRPr lang="en-US" dirty="0" smtClean="0"/>
          </a:p>
          <a:p>
            <a:r>
              <a:rPr lang="en-US" dirty="0" smtClean="0"/>
              <a:t>[</a:t>
            </a:r>
            <a:r>
              <a:rPr lang="en-US" dirty="0" err="1" smtClean="0"/>
              <a:t>Lauri</a:t>
            </a:r>
            <a:r>
              <a:rPr lang="en-US" dirty="0" smtClean="0"/>
              <a:t> Patterson, </a:t>
            </a:r>
            <a:r>
              <a:rPr lang="en-US" dirty="0" err="1" smtClean="0"/>
              <a:t>iStockphoto</a:t>
            </a:r>
            <a:r>
              <a:rPr lang="en-US" dirty="0" smtClean="0"/>
              <a:t>]</a:t>
            </a:r>
            <a:endParaRPr lang="en-US" dirty="0"/>
          </a:p>
          <a:p>
            <a:endParaRPr lang="en-US" dirty="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r>
              <a:rPr lang="en-US" b="1" i="1"/>
              <a:t>Clicker question:</a:t>
            </a:r>
            <a:endParaRPr lang="en-US"/>
          </a:p>
          <a:p>
            <a:r>
              <a:rPr lang="en-US"/>
              <a:t>Correct answer: A, a free outdoor Christmas light display</a:t>
            </a:r>
          </a:p>
          <a:p>
            <a:endParaRPr lang="en-US"/>
          </a:p>
          <a:p>
            <a:r>
              <a:rPr lang="en-US"/>
              <a:t>For A to be correct, note that the word “free” is explicitly included. Imagine a display, outdoors, that anyone can freely see and enjoy.</a:t>
            </a:r>
          </a:p>
          <a:p>
            <a:endParaRPr lang="en-US"/>
          </a:p>
          <a:p>
            <a:r>
              <a:rPr lang="en-US"/>
              <a:t>The parking spot is not free and is rivalrous; college education is not free (at least in the United States).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Club goods:</a:t>
            </a:r>
          </a:p>
          <a:p>
            <a:pPr marL="285750" indent="-285750">
              <a:buFont typeface="Arial" charset="0"/>
              <a:buChar char="•"/>
            </a:pPr>
            <a:r>
              <a:rPr lang="en-US" dirty="0"/>
              <a:t>Use the example of a satellite TV service.</a:t>
            </a:r>
          </a:p>
          <a:p>
            <a:pPr marL="742950" lvl="1" indent="-285750">
              <a:buFont typeface="Arial" charset="0"/>
              <a:buChar char="•"/>
            </a:pPr>
            <a:r>
              <a:rPr lang="en-US" dirty="0"/>
              <a:t>You can exclude those who do not pay (won’t receive service).</a:t>
            </a:r>
          </a:p>
          <a:p>
            <a:pPr marL="742950" lvl="1" indent="-285750">
              <a:buFont typeface="Arial" charset="0"/>
              <a:buChar char="•"/>
            </a:pPr>
            <a:r>
              <a:rPr lang="en-US" dirty="0"/>
              <a:t>Multiple people can watch the same broadcast without affecting each other’s enjoyment.</a:t>
            </a:r>
          </a:p>
          <a:p>
            <a:pPr marL="285750" indent="-285750">
              <a:buFont typeface="Arial" charset="0"/>
              <a:buChar char="•"/>
            </a:pPr>
            <a:r>
              <a:rPr lang="en-US" dirty="0"/>
              <a:t>These will be provided by the private market because free riding is not possible, although the market will likely not be competitive.</a:t>
            </a:r>
          </a:p>
          <a:p>
            <a:endParaRPr lang="en-US" dirty="0"/>
          </a:p>
          <a:p>
            <a:r>
              <a:rPr lang="en-US" dirty="0"/>
              <a:t>Common resources:</a:t>
            </a:r>
          </a:p>
          <a:p>
            <a:pPr marL="285750" indent="-285750">
              <a:buFont typeface="Arial" charset="0"/>
              <a:buChar char="•"/>
            </a:pPr>
            <a:r>
              <a:rPr lang="en-US" dirty="0"/>
              <a:t>Use the example of fish in a lake, river, or ocean.</a:t>
            </a:r>
          </a:p>
          <a:p>
            <a:pPr marL="742950" lvl="1" indent="-285750">
              <a:buFont typeface="Arial" charset="0"/>
              <a:buChar char="•"/>
            </a:pPr>
            <a:r>
              <a:rPr lang="en-US" dirty="0"/>
              <a:t>There is no way to exclude someone from fishing.</a:t>
            </a:r>
          </a:p>
          <a:p>
            <a:pPr marL="742950" lvl="1" indent="-285750">
              <a:buFont typeface="Arial" charset="0"/>
              <a:buChar char="•"/>
            </a:pPr>
            <a:r>
              <a:rPr lang="en-US" dirty="0"/>
              <a:t>Once a fish is caught, it cannot be caught by someone else (rival).</a:t>
            </a:r>
          </a:p>
          <a:p>
            <a:pPr marL="742950" lvl="1" indent="-285750">
              <a:buFont typeface="Arial" charset="0"/>
              <a:buChar char="•"/>
            </a:pPr>
            <a:r>
              <a:rPr lang="en-US" dirty="0"/>
              <a:t>This leads to an overuse of these resources.</a:t>
            </a:r>
          </a:p>
          <a:p>
            <a:r>
              <a:rPr lang="en-US" dirty="0"/>
              <a:t> </a:t>
            </a:r>
          </a:p>
          <a:p>
            <a:r>
              <a:rPr lang="en-US" b="1" i="1" dirty="0"/>
              <a:t>Suggested video clip:</a:t>
            </a:r>
            <a:r>
              <a:rPr lang="en-US" dirty="0"/>
              <a:t> A great video to show is from </a:t>
            </a:r>
            <a:r>
              <a:rPr lang="en-US" i="1" dirty="0"/>
              <a:t>The Cove</a:t>
            </a:r>
            <a:r>
              <a:rPr lang="en-US" dirty="0"/>
              <a:t>. </a:t>
            </a:r>
            <a:r>
              <a:rPr lang="en-US" dirty="0" smtClean="0"/>
              <a:t>(See Tip </a:t>
            </a:r>
            <a:r>
              <a:rPr lang="en-US" dirty="0"/>
              <a:t>#277)</a:t>
            </a:r>
          </a:p>
          <a:p>
            <a:pPr marL="285750" indent="-285750">
              <a:buFont typeface="Arial" charset="0"/>
              <a:buChar char="•"/>
            </a:pPr>
            <a:r>
              <a:rPr lang="en-US" dirty="0"/>
              <a:t>Shows the overfishing of dolphins in a remote cove in Japan</a:t>
            </a:r>
          </a:p>
          <a:p>
            <a:pPr marL="285750" indent="-285750">
              <a:buFont typeface="Arial" charset="0"/>
              <a:buChar char="•"/>
            </a:pPr>
            <a:r>
              <a:rPr lang="en-US" dirty="0"/>
              <a:t>This is a great video to show before getting into the tragedy of the commons</a:t>
            </a:r>
            <a:r>
              <a:rPr lang="en-US" dirty="0" smtClean="0"/>
              <a:t>.</a:t>
            </a:r>
          </a:p>
          <a:p>
            <a:pPr marL="0" indent="0">
              <a:buFont typeface="Arial" charset="0"/>
              <a:buNone/>
            </a:pPr>
            <a:endParaRPr lang="en-US" dirty="0" smtClean="0"/>
          </a:p>
          <a:p>
            <a:pPr marL="0" indent="0">
              <a:buFont typeface="Arial" charset="0"/>
              <a:buNone/>
            </a:pPr>
            <a:r>
              <a:rPr lang="en-US" dirty="0" smtClean="0"/>
              <a:t>[satellite dish: © Crystal Kirk | </a:t>
            </a:r>
            <a:r>
              <a:rPr lang="en-US" dirty="0" err="1" smtClean="0"/>
              <a:t>Dreamstime.com</a:t>
            </a:r>
            <a:r>
              <a:rPr lang="en-US" dirty="0" smtClean="0"/>
              <a:t>; fishing: © RonTech2000/</a:t>
            </a:r>
            <a:r>
              <a:rPr lang="en-US" dirty="0" err="1" smtClean="0"/>
              <a:t>iStockphoto.com</a:t>
            </a:r>
            <a:r>
              <a:rPr lang="en-US" dirty="0" smtClean="0"/>
              <a:t>]</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pPr marL="285750" indent="-285750">
              <a:buFont typeface="Arial" charset="0"/>
              <a:buChar char="•"/>
            </a:pPr>
            <a:r>
              <a:rPr lang="en-US" dirty="0"/>
              <a:t>The beach is </a:t>
            </a:r>
            <a:r>
              <a:rPr lang="en-US" dirty="0" err="1"/>
              <a:t>nonexcludable</a:t>
            </a:r>
            <a:r>
              <a:rPr lang="en-US" dirty="0"/>
              <a:t>. (You can’t restrict entry.)</a:t>
            </a:r>
          </a:p>
          <a:p>
            <a:pPr marL="285750" indent="-285750">
              <a:buFont typeface="Arial" charset="0"/>
              <a:buChar char="•"/>
            </a:pPr>
            <a:r>
              <a:rPr lang="en-US" dirty="0"/>
              <a:t>The beach is rival. (One spot on the beach cannot be taken up by more than one person.)</a:t>
            </a:r>
          </a:p>
          <a:p>
            <a:pPr marL="285750" indent="-285750">
              <a:buFont typeface="Arial" charset="0"/>
              <a:buChar char="•"/>
            </a:pPr>
            <a:r>
              <a:rPr lang="en-US" dirty="0"/>
              <a:t>The beach is a common resource.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r>
              <a:rPr lang="en-US" b="1" i="1" dirty="0"/>
              <a:t>Lecture tip:</a:t>
            </a:r>
            <a:endParaRPr lang="en-US" dirty="0"/>
          </a:p>
          <a:p>
            <a:r>
              <a:rPr lang="en-US" i="1" dirty="0"/>
              <a:t>Click through to remove the white rectangles to reveal the table one cell at a time.</a:t>
            </a:r>
          </a:p>
          <a:p>
            <a:r>
              <a:rPr lang="en-US" dirty="0"/>
              <a:t> </a:t>
            </a:r>
          </a:p>
          <a:p>
            <a:r>
              <a:rPr lang="en-US" dirty="0"/>
              <a:t>2x2 grid here.</a:t>
            </a:r>
          </a:p>
          <a:p>
            <a:r>
              <a:rPr lang="en-US" dirty="0"/>
              <a:t>Are goods excludable? (yes or no)</a:t>
            </a:r>
          </a:p>
          <a:p>
            <a:r>
              <a:rPr lang="en-US" dirty="0"/>
              <a:t>Is consumption rival or </a:t>
            </a:r>
            <a:r>
              <a:rPr lang="en-US" dirty="0" err="1"/>
              <a:t>nonrival</a:t>
            </a:r>
            <a:r>
              <a:rPr lang="en-US" dirty="0"/>
              <a:t>?</a:t>
            </a:r>
          </a:p>
          <a:p>
            <a:r>
              <a:rPr lang="en-US" dirty="0"/>
              <a:t> </a:t>
            </a:r>
          </a:p>
          <a:p>
            <a:r>
              <a:rPr lang="en-US" dirty="0"/>
              <a:t>As you go to each box, remind students of the examples discussed so far in class and then ask students to name more. The more practice they get at identifying their own examples, the better they will understand what differentiates each type of good.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r>
              <a:rPr lang="en-US" b="1" i="1"/>
              <a:t>Clicker question:</a:t>
            </a:r>
            <a:endParaRPr lang="en-US"/>
          </a:p>
          <a:p>
            <a:r>
              <a:rPr lang="en-US"/>
              <a:t>Correct answer: B, club good</a:t>
            </a:r>
          </a:p>
          <a:p>
            <a:endParaRPr lang="en-US"/>
          </a:p>
          <a:p>
            <a:r>
              <a:rPr lang="en-US"/>
              <a:t>It’s excludable (you have to pay to be a member) but nonrival. Just because one person is a member doesn’t mean you can’t join as well.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dirty="0"/>
          </a:p>
          <a:p>
            <a:r>
              <a:rPr lang="en-US" dirty="0"/>
              <a:t>First, explain that markets allow us to see both the benefits and costs of private goods, so cost-benefit analysis isn’t necessary from a public policy perspective.</a:t>
            </a:r>
          </a:p>
          <a:p>
            <a:endParaRPr lang="en-US" dirty="0"/>
          </a:p>
          <a:p>
            <a:r>
              <a:rPr lang="en-US" dirty="0"/>
              <a:t>Second, explain why it is difficult to know how much someone values either a public good or a common resource because he or she isn't required to pay for it.</a:t>
            </a:r>
          </a:p>
          <a:p>
            <a:pPr marL="285750" indent="-285750">
              <a:buFont typeface="Arial" charset="0"/>
              <a:buChar char="•"/>
            </a:pPr>
            <a:r>
              <a:rPr lang="en-US" dirty="0"/>
              <a:t>Ask the students how much national defense is to them personally. Some may even say it is priceless. Of course, that is because they are not being asked to pay the value they place on it.</a:t>
            </a:r>
          </a:p>
          <a:p>
            <a:pPr marL="285750" indent="-285750">
              <a:buFont typeface="Arial" charset="0"/>
              <a:buChar char="•"/>
            </a:pPr>
            <a:r>
              <a:rPr lang="en-US" dirty="0"/>
              <a:t>Environmental economists often use contingent valuation to survey individuals to value nonmarket resources such as environmental preservation. “How much is it worth to you to save the Miami Blue Butterfly, which has become endangered with only a few known to live in the Florida Keys?”</a:t>
            </a:r>
          </a:p>
          <a:p>
            <a:pPr marL="742950" lvl="1" indent="-285750">
              <a:buFont typeface="Arial" charset="0"/>
              <a:buChar char="•"/>
            </a:pPr>
            <a:r>
              <a:rPr lang="en-US" dirty="0"/>
              <a:t>How honest will people be?</a:t>
            </a:r>
          </a:p>
          <a:p>
            <a:pPr marL="742950" lvl="1" indent="-285750">
              <a:buFont typeface="Arial" charset="0"/>
              <a:buChar char="•"/>
            </a:pPr>
            <a:r>
              <a:rPr lang="en-US" dirty="0"/>
              <a:t>Would their answers change if you were asking them to donate the value they place on the butterfly?</a:t>
            </a:r>
          </a:p>
          <a:p>
            <a:endParaRPr lang="en-US" dirty="0"/>
          </a:p>
          <a:p>
            <a:r>
              <a:rPr lang="en-US" dirty="0"/>
              <a:t>Most public goods are provided through the political process. If the government gets it wrong, what happens?</a:t>
            </a:r>
          </a:p>
          <a:p>
            <a:endParaRPr lang="en-US" dirty="0"/>
          </a:p>
          <a:p>
            <a:r>
              <a:rPr lang="en-US" dirty="0"/>
              <a:t>Private goods are easier to examine with respect to costs and benefits. The value of the good is the price people are willing to pay. Thus, if people purchase the good, we know the benefits are greater than the costs</a:t>
            </a:r>
            <a:r>
              <a:rPr lang="en-US" dirty="0" smtClean="0"/>
              <a:t>.</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i="1" dirty="0"/>
              <a:t>Lecture tip:</a:t>
            </a:r>
            <a:endParaRPr lang="en-US" dirty="0"/>
          </a:p>
          <a:p>
            <a:r>
              <a:rPr lang="en-US" dirty="0"/>
              <a:t>The original example is described in detail on the next slide</a:t>
            </a:r>
            <a:r>
              <a:rPr lang="en-US" dirty="0" smtClean="0"/>
              <a:t>.</a:t>
            </a:r>
          </a:p>
          <a:p>
            <a:endParaRPr lang="en-US" dirty="0" smtClean="0"/>
          </a:p>
          <a:p>
            <a:r>
              <a:rPr lang="en-US" dirty="0" smtClean="0"/>
              <a:t>[© </a:t>
            </a:r>
            <a:r>
              <a:rPr lang="en-US" dirty="0" err="1" smtClean="0"/>
              <a:t>Vplut</a:t>
            </a:r>
            <a:r>
              <a:rPr lang="en-US" dirty="0" smtClean="0"/>
              <a:t> | </a:t>
            </a:r>
            <a:r>
              <a:rPr lang="en-US" dirty="0" err="1" smtClean="0"/>
              <a:t>Dreamstime.com</a:t>
            </a:r>
            <a:r>
              <a:rPr lang="en-US" dirty="0" smtClean="0"/>
              <a:t>]</a:t>
            </a:r>
            <a:endParaRPr lang="en-US" dirty="0"/>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r>
              <a:rPr lang="en-US" dirty="0"/>
              <a:t>The pictures are set on a timer. The slide will slowly fill up with cows. Each additional cow may not make a noticeable difference, but soon you will begin to notice all the cows!</a:t>
            </a:r>
          </a:p>
          <a:p>
            <a:endParaRPr lang="en-US" dirty="0"/>
          </a:p>
          <a:p>
            <a:r>
              <a:rPr lang="en-US" dirty="0"/>
              <a:t>The slide will fill up after 50 seconds.</a:t>
            </a:r>
          </a:p>
          <a:p>
            <a:endParaRPr lang="en-US" dirty="0"/>
          </a:p>
          <a:p>
            <a:r>
              <a:rPr lang="en-US" dirty="0"/>
              <a:t>Other examples of tragedy of the commons:</a:t>
            </a:r>
          </a:p>
          <a:p>
            <a:pPr marL="285750" indent="-285750">
              <a:buFont typeface="Arial" charset="0"/>
              <a:buChar char="•"/>
            </a:pPr>
            <a:r>
              <a:rPr lang="en-US" b="1" i="1" dirty="0"/>
              <a:t>Suggested video clips:</a:t>
            </a:r>
            <a:endParaRPr lang="en-US" dirty="0"/>
          </a:p>
          <a:p>
            <a:pPr marL="742950" lvl="1" indent="-285750">
              <a:buFont typeface="Arial" charset="0"/>
              <a:buChar char="•"/>
            </a:pPr>
            <a:r>
              <a:rPr lang="en-US" i="1" dirty="0"/>
              <a:t>Curb Your Enthusiasm</a:t>
            </a:r>
            <a:r>
              <a:rPr lang="en-US" dirty="0"/>
              <a:t>,</a:t>
            </a:r>
            <a:r>
              <a:rPr lang="en-US" i="1" dirty="0"/>
              <a:t> </a:t>
            </a:r>
            <a:r>
              <a:rPr lang="en-US" dirty="0"/>
              <a:t>“The Hot Towel” </a:t>
            </a:r>
            <a:r>
              <a:rPr lang="en-US" dirty="0" smtClean="0"/>
              <a:t>(See Tip </a:t>
            </a:r>
            <a:r>
              <a:rPr lang="en-US" dirty="0"/>
              <a:t>#281)</a:t>
            </a:r>
          </a:p>
          <a:p>
            <a:pPr marL="1085850" lvl="2" indent="-171450">
              <a:buFont typeface="Arial" charset="0"/>
              <a:buChar char="•"/>
            </a:pPr>
            <a:r>
              <a:rPr lang="en-US" dirty="0">
                <a:ea typeface="ヒラギノ角ゴ Pro W3" pitchFamily="-107" charset="-128"/>
                <a:cs typeface="ヒラギノ角ゴ Pro W3" pitchFamily="-107" charset="-128"/>
              </a:rPr>
              <a:t>Larry berates Christian Slater for eating too much caviar at a dinner party.</a:t>
            </a:r>
          </a:p>
          <a:p>
            <a:pPr marL="742950" lvl="1" indent="-285750">
              <a:buFont typeface="Arial" charset="0"/>
              <a:buChar char="•"/>
            </a:pPr>
            <a:r>
              <a:rPr lang="en-US" i="1" dirty="0"/>
              <a:t>Friends</a:t>
            </a:r>
            <a:r>
              <a:rPr lang="en-US" dirty="0"/>
              <a:t>, “The One with All the Candy” </a:t>
            </a:r>
            <a:r>
              <a:rPr lang="en-US" dirty="0" smtClean="0"/>
              <a:t>(See Tip </a:t>
            </a:r>
            <a:r>
              <a:rPr lang="en-US" dirty="0"/>
              <a:t>#273)</a:t>
            </a:r>
          </a:p>
          <a:p>
            <a:pPr marL="1085850" lvl="2" indent="-171450">
              <a:buFont typeface="Arial" charset="0"/>
              <a:buChar char="•"/>
            </a:pPr>
            <a:r>
              <a:rPr lang="en-US" dirty="0">
                <a:ea typeface="ヒラギノ角ゴ Pro W3" pitchFamily="-107" charset="-128"/>
                <a:cs typeface="ヒラギノ角ゴ Pro W3" pitchFamily="-107" charset="-128"/>
              </a:rPr>
              <a:t>Monica sets out a large bowl of homemade candy by her door; it soon disappears.</a:t>
            </a:r>
          </a:p>
          <a:p>
            <a:pPr marL="742950" lvl="1" indent="-285750">
              <a:buFont typeface="Arial" charset="0"/>
              <a:buChar char="•"/>
            </a:pPr>
            <a:r>
              <a:rPr lang="en-US" i="1" dirty="0"/>
              <a:t>Futurama</a:t>
            </a:r>
            <a:r>
              <a:rPr lang="en-US" dirty="0"/>
              <a:t>, “A Big Piece of Garbage” </a:t>
            </a:r>
            <a:r>
              <a:rPr lang="en-US" dirty="0" smtClean="0"/>
              <a:t>(See Tip </a:t>
            </a:r>
            <a:r>
              <a:rPr lang="en-US" dirty="0"/>
              <a:t>#272)</a:t>
            </a:r>
          </a:p>
          <a:p>
            <a:pPr marL="1085850" lvl="2" indent="-171450">
              <a:buFont typeface="Arial" charset="0"/>
              <a:buChar char="•"/>
            </a:pPr>
            <a:r>
              <a:rPr lang="en-US" dirty="0">
                <a:ea typeface="ヒラギノ角ゴ Pro W3" pitchFamily="-107" charset="-128"/>
                <a:cs typeface="ヒラギノ角ゴ Pro W3" pitchFamily="-107" charset="-128"/>
              </a:rPr>
              <a:t>Earthlings have been sending their garbage up into space to get rid of it, and now it is coming back.</a:t>
            </a:r>
          </a:p>
          <a:p>
            <a:pPr marL="285750" indent="-285750">
              <a:buFont typeface="Arial" charset="0"/>
              <a:buChar char="•"/>
            </a:pPr>
            <a:r>
              <a:rPr lang="en-US" dirty="0" smtClean="0"/>
              <a:t>Real-world </a:t>
            </a:r>
            <a:r>
              <a:rPr lang="en-US" dirty="0"/>
              <a:t>tragedies:</a:t>
            </a:r>
          </a:p>
          <a:p>
            <a:pPr marL="742950" lvl="1" indent="-285750">
              <a:buFont typeface="Arial" charset="0"/>
              <a:buChar char="•"/>
            </a:pPr>
            <a:r>
              <a:rPr lang="en-US" dirty="0"/>
              <a:t>Deforestation in Haiti </a:t>
            </a:r>
            <a:r>
              <a:rPr lang="en-US" dirty="0" smtClean="0"/>
              <a:t>(See Tip </a:t>
            </a:r>
            <a:r>
              <a:rPr lang="en-US" dirty="0"/>
              <a:t>#284; </a:t>
            </a:r>
            <a:r>
              <a:rPr lang="en-US" dirty="0" smtClean="0"/>
              <a:t>this example</a:t>
            </a:r>
            <a:r>
              <a:rPr lang="en-US" baseline="0" dirty="0" smtClean="0"/>
              <a:t> is </a:t>
            </a:r>
            <a:r>
              <a:rPr lang="en-US" dirty="0" smtClean="0"/>
              <a:t>also </a:t>
            </a:r>
            <a:r>
              <a:rPr lang="en-US" dirty="0"/>
              <a:t>covered in text)</a:t>
            </a:r>
          </a:p>
          <a:p>
            <a:pPr marL="742950" lvl="1" indent="-285750">
              <a:buFont typeface="Arial" charset="0"/>
              <a:buChar char="•"/>
            </a:pPr>
            <a:r>
              <a:rPr lang="en-US" dirty="0"/>
              <a:t>Bluefin tuna</a:t>
            </a:r>
          </a:p>
          <a:p>
            <a:pPr marL="742950" lvl="1" indent="-285750">
              <a:buFont typeface="Arial" charset="0"/>
              <a:buChar char="•"/>
            </a:pPr>
            <a:r>
              <a:rPr lang="en-US" dirty="0"/>
              <a:t>Traffic jams</a:t>
            </a:r>
          </a:p>
          <a:p>
            <a:pPr marL="742950" lvl="1" indent="-285750">
              <a:buFont typeface="Arial" charset="0"/>
              <a:buChar char="•"/>
            </a:pPr>
            <a:r>
              <a:rPr lang="en-US" dirty="0"/>
              <a:t>Public bathrooms/shared spaces</a:t>
            </a:r>
          </a:p>
          <a:p>
            <a:endParaRPr lang="en-US" dirty="0" smtClean="0"/>
          </a:p>
          <a:p>
            <a:r>
              <a:rPr lang="en-US" dirty="0" smtClean="0"/>
              <a:t>[© </a:t>
            </a:r>
            <a:r>
              <a:rPr lang="en-US" dirty="0" err="1" smtClean="0"/>
              <a:t>Vplut</a:t>
            </a:r>
            <a:r>
              <a:rPr lang="en-US" dirty="0" smtClean="0"/>
              <a:t> | </a:t>
            </a:r>
            <a:r>
              <a:rPr lang="en-US" dirty="0" err="1" smtClean="0"/>
              <a:t>Dreamstime.com</a:t>
            </a:r>
            <a:r>
              <a:rPr lang="en-US" dirty="0" smtClean="0"/>
              <a:t>]</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dirty="0"/>
          </a:p>
          <a:p>
            <a:r>
              <a:rPr lang="en-US" dirty="0"/>
              <a:t>Emphasize that the tragedy occurs because everyone is acting in his or her own interest.</a:t>
            </a:r>
          </a:p>
          <a:p>
            <a:pPr marL="285750" indent="-285750">
              <a:buFont typeface="Arial" charset="0"/>
              <a:buChar char="•"/>
            </a:pPr>
            <a:r>
              <a:rPr lang="en-US" dirty="0"/>
              <a:t>Thinking only of internal costs and benefits</a:t>
            </a:r>
          </a:p>
          <a:p>
            <a:endParaRPr lang="en-US" dirty="0"/>
          </a:p>
          <a:p>
            <a:r>
              <a:rPr lang="en-US" dirty="0"/>
              <a:t>Go through the examples mentioned on the previous slide and discuss the thought process of each individual.</a:t>
            </a:r>
          </a:p>
          <a:p>
            <a:pPr marL="285750" indent="-285750">
              <a:buFont typeface="Arial" charset="0"/>
              <a:buChar char="•"/>
            </a:pPr>
            <a:r>
              <a:rPr lang="en-US" dirty="0"/>
              <a:t>Then, discuss the outcome</a:t>
            </a:r>
            <a:r>
              <a:rPr lang="en-US" dirty="0" smtClean="0"/>
              <a:t>.</a:t>
            </a:r>
          </a:p>
          <a:p>
            <a:pPr marL="285750" indent="-285750">
              <a:buFont typeface="Arial" charset="0"/>
              <a:buChar char="•"/>
            </a:pPr>
            <a:endParaRPr lang="en-US" dirty="0" smtClean="0"/>
          </a:p>
          <a:p>
            <a:pPr marL="0" indent="0">
              <a:buFont typeface="Arial" charset="0"/>
              <a:buNone/>
            </a:pPr>
            <a:r>
              <a:rPr lang="en-US" dirty="0" smtClean="0"/>
              <a:t>[NASA/Goddard Space Flight Center]</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r>
              <a:rPr lang="en-US" b="1" i="1" dirty="0"/>
              <a:t>“Economics in the Media” Slide</a:t>
            </a:r>
            <a:endParaRPr lang="en-US" dirty="0"/>
          </a:p>
          <a:p>
            <a:endParaRPr lang="en-US" b="1" i="1" dirty="0" smtClean="0"/>
          </a:p>
          <a:p>
            <a:r>
              <a:rPr lang="en-US" sz="1400" b="1" i="1" kern="1200" dirty="0" smtClean="0">
                <a:solidFill>
                  <a:schemeClr val="tx1"/>
                </a:solidFill>
                <a:effectLst/>
                <a:latin typeface="+mn-lt"/>
                <a:ea typeface="MS PGothic" pitchFamily="34" charset="-128"/>
                <a:cs typeface="MS PGothic" pitchFamily="34" charset="-128"/>
              </a:rPr>
              <a:t>Lecture tip:</a:t>
            </a:r>
            <a:endParaRPr lang="en-US" sz="1400" kern="1200" dirty="0" smtClean="0">
              <a:solidFill>
                <a:schemeClr val="tx1"/>
              </a:solidFill>
              <a:effectLst/>
              <a:latin typeface="+mn-lt"/>
              <a:ea typeface="MS PGothic" pitchFamily="34" charset="-128"/>
              <a:cs typeface="MS PGothic" pitchFamily="34" charset="-128"/>
            </a:endParaRPr>
          </a:p>
          <a:p>
            <a:r>
              <a:rPr lang="en-US" sz="1400" i="1" kern="1200" dirty="0" smtClean="0">
                <a:solidFill>
                  <a:schemeClr val="tx1"/>
                </a:solidFill>
                <a:effectLst/>
                <a:latin typeface="+mn-lt"/>
                <a:ea typeface="MS PGothic" pitchFamily="34" charset="-128"/>
                <a:cs typeface="MS PGothic" pitchFamily="34" charset="-128"/>
              </a:rPr>
              <a:t>The clip mentioned on the slide can be found in the Interactive Instructor’s Guide. Access the direct link by clicking the icon in the PowerPoint above.</a:t>
            </a:r>
          </a:p>
          <a:p>
            <a:endParaRPr lang="en-US" b="1" i="1" dirty="0"/>
          </a:p>
          <a:p>
            <a:r>
              <a:rPr lang="en-US" b="1" i="1" dirty="0"/>
              <a:t>Lecture notes:</a:t>
            </a:r>
            <a:endParaRPr lang="en-US" dirty="0"/>
          </a:p>
          <a:p>
            <a:r>
              <a:rPr lang="en-US" dirty="0"/>
              <a:t>The individual is considering her own internal costs and benefits when deciding whether to exit the pool to use the bathroom. If all do it, the costs are large.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dirty="0"/>
          </a:p>
          <a:p>
            <a:r>
              <a:rPr lang="en-US" dirty="0"/>
              <a:t>Focus here on how the incentives differ from those of private property. (You may need to review these with students.)</a:t>
            </a:r>
          </a:p>
          <a:p>
            <a:endParaRPr lang="en-US" dirty="0"/>
          </a:p>
          <a:p>
            <a:r>
              <a:rPr lang="en-US" dirty="0"/>
              <a:t>Use the </a:t>
            </a:r>
            <a:r>
              <a:rPr lang="en-US" i="1" dirty="0"/>
              <a:t>cod fishing industry</a:t>
            </a:r>
            <a:r>
              <a:rPr lang="en-US" b="1" dirty="0"/>
              <a:t> </a:t>
            </a:r>
            <a:r>
              <a:rPr lang="en-US" dirty="0"/>
              <a:t>as an example:</a:t>
            </a:r>
          </a:p>
          <a:p>
            <a:pPr marL="285750" indent="-285750">
              <a:buFont typeface="Arial" charset="0"/>
              <a:buChar char="•"/>
            </a:pPr>
            <a:r>
              <a:rPr lang="en-US" dirty="0"/>
              <a:t>The incentive to NEGLECT: There are no borders on the ocean. It’s impossible to maintain a population of fish because they move to where the conditions are ideal.</a:t>
            </a:r>
          </a:p>
          <a:p>
            <a:pPr marL="285750" indent="-285750">
              <a:buFont typeface="Arial" charset="0"/>
              <a:buChar char="•"/>
            </a:pPr>
            <a:r>
              <a:rPr lang="en-US" dirty="0"/>
              <a:t>The incentive to OVERUSE: You will fish as much as you can. More fishing is more profit.</a:t>
            </a:r>
          </a:p>
          <a:p>
            <a:pPr marL="285750" indent="-285750">
              <a:buFont typeface="Arial" charset="0"/>
              <a:buChar char="•"/>
            </a:pPr>
            <a:r>
              <a:rPr lang="en-US" dirty="0"/>
              <a:t>The incentive to IGNORE OTHERS: Even if others are following the rules set in place, it’s still in my best interest to try to fish more to get a bigger haul. (Everyone is thinking the same thing.) Self-interest is at odds with community interest</a:t>
            </a:r>
            <a:r>
              <a:rPr lang="en-US" dirty="0" smtClean="0"/>
              <a:t>.</a:t>
            </a:r>
          </a:p>
          <a:p>
            <a:pPr marL="285750" indent="-285750">
              <a:buFont typeface="Arial" charset="0"/>
              <a:buChar char="•"/>
            </a:pPr>
            <a:endParaRPr lang="en-US" dirty="0" smtClean="0"/>
          </a:p>
          <a:p>
            <a:pPr marL="0" indent="0">
              <a:buFont typeface="Arial" charset="0"/>
              <a:buNone/>
            </a:pPr>
            <a:r>
              <a:rPr lang="en-US" dirty="0" smtClean="0"/>
              <a:t>[</a:t>
            </a:r>
            <a:r>
              <a:rPr lang="en-US" dirty="0" err="1" smtClean="0"/>
              <a:t>Stockbyte</a:t>
            </a:r>
            <a:r>
              <a:rPr lang="en-US" dirty="0" smtClean="0"/>
              <a:t>/Getty Images]</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King crab populations have done much better than cod for the following reasons:</a:t>
            </a:r>
          </a:p>
          <a:p>
            <a:pPr marL="342900" indent="-342900">
              <a:buFont typeface="+mj-lt"/>
              <a:buAutoNum type="arabicPeriod"/>
            </a:pPr>
            <a:r>
              <a:rPr lang="en-US" dirty="0" smtClean="0"/>
              <a:t> Limited </a:t>
            </a:r>
            <a:r>
              <a:rPr lang="en-US" dirty="0"/>
              <a:t>length of fishing season</a:t>
            </a:r>
          </a:p>
          <a:p>
            <a:pPr marL="342900" indent="-342900">
              <a:buFont typeface="+mj-lt"/>
              <a:buAutoNum type="arabicPeriod"/>
            </a:pPr>
            <a:r>
              <a:rPr lang="en-US" dirty="0" smtClean="0"/>
              <a:t> Regulations </a:t>
            </a:r>
            <a:r>
              <a:rPr lang="en-US" dirty="0"/>
              <a:t>on how much crab the boats can harvest</a:t>
            </a:r>
          </a:p>
          <a:p>
            <a:pPr marL="342900" indent="-342900">
              <a:buFont typeface="+mj-lt"/>
              <a:buAutoNum type="arabicPeriod"/>
            </a:pPr>
            <a:r>
              <a:rPr lang="en-US" dirty="0" smtClean="0"/>
              <a:t> Only </a:t>
            </a:r>
            <a:r>
              <a:rPr lang="en-US" dirty="0"/>
              <a:t>adult males are harvested</a:t>
            </a:r>
          </a:p>
          <a:p>
            <a:endParaRPr lang="en-US" dirty="0"/>
          </a:p>
          <a:p>
            <a:r>
              <a:rPr lang="en-US" dirty="0"/>
              <a:t>In addition, there has to be a way to enforce the laws as well as state clear punishments for rule breakers</a:t>
            </a:r>
            <a:r>
              <a:rPr lang="en-US" dirty="0" smtClean="0"/>
              <a:t>.</a:t>
            </a:r>
          </a:p>
          <a:p>
            <a:endParaRPr lang="en-US" dirty="0" smtClean="0"/>
          </a:p>
          <a:p>
            <a:r>
              <a:rPr lang="en-US" dirty="0" smtClean="0"/>
              <a:t>[© Jeff Greenberg / </a:t>
            </a:r>
            <a:r>
              <a:rPr lang="en-US" dirty="0" err="1" smtClean="0"/>
              <a:t>Alamy</a:t>
            </a:r>
            <a:r>
              <a:rPr lang="en-US" dirty="0" smtClean="0"/>
              <a:t>]</a:t>
            </a:r>
            <a:endParaRPr lang="en-US" dirty="0"/>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a:lstStyle/>
          <a:p>
            <a:r>
              <a:rPr lang="en-US" b="1" i="1" dirty="0"/>
              <a:t>Lecture notes:</a:t>
            </a:r>
            <a:endParaRPr lang="en-US" dirty="0"/>
          </a:p>
          <a:p>
            <a:r>
              <a:rPr lang="en-US" dirty="0"/>
              <a:t>Pollution is a negative externality—a byproduct of manufacturing various goods.</a:t>
            </a:r>
          </a:p>
          <a:p>
            <a:endParaRPr lang="en-US" dirty="0"/>
          </a:p>
          <a:p>
            <a:r>
              <a:rPr lang="en-US" dirty="0"/>
              <a:t>The goal of cap and trade is to reduce pollution emissions.</a:t>
            </a:r>
          </a:p>
          <a:p>
            <a:endParaRPr lang="en-US" dirty="0"/>
          </a:p>
          <a:p>
            <a:r>
              <a:rPr lang="en-US" dirty="0"/>
              <a:t>This is a market solution; it creates property rights for pollution and internalizes the externality.</a:t>
            </a:r>
          </a:p>
          <a:p>
            <a:endParaRPr lang="en-US" dirty="0"/>
          </a:p>
          <a:p>
            <a:r>
              <a:rPr lang="en-US" dirty="0"/>
              <a:t>It is difficult in practice because it is difficult to negotiate international agreements (and then enforce them).</a:t>
            </a:r>
          </a:p>
          <a:p>
            <a:endParaRPr lang="en-US" dirty="0"/>
          </a:p>
          <a:p>
            <a:r>
              <a:rPr lang="en-US" dirty="0"/>
              <a:t>Difficulty: If the United States places tougher pollution standards on firms and other countries don’t, we are putting ourselves at a disadvantage. Other countries will produce cheaper products. Thus, cap and trade may only work successfully if the system (and trading market) is international. This would be very difficult to negotiate and organize.</a:t>
            </a:r>
          </a:p>
          <a:p>
            <a:endParaRPr lang="en-US" dirty="0"/>
          </a:p>
          <a:p>
            <a:r>
              <a:rPr lang="en-US" dirty="0"/>
              <a:t>Thus, it is often called “cap and tax” since it seems to tax producers.</a:t>
            </a:r>
          </a:p>
          <a:p>
            <a:r>
              <a:rPr lang="en-US" b="1" dirty="0"/>
              <a: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dirty="0"/>
          </a:p>
          <a:p>
            <a:r>
              <a:rPr lang="en-US" dirty="0"/>
              <a:t>Here, we want to focus on the optimal level of pollution. Since a big part of this chapter is about externalities, this helps students see that we don’t necessarily want to eliminate all externalities but find the socially optimal level of each and then provide incentives to achieve that.</a:t>
            </a:r>
          </a:p>
          <a:p>
            <a:pPr marL="285750" indent="-285750">
              <a:buFont typeface="Arial" charset="0"/>
              <a:buChar char="•"/>
            </a:pPr>
            <a:r>
              <a:rPr lang="en-US" dirty="0"/>
              <a:t>Ask students what “optimal” means.</a:t>
            </a:r>
          </a:p>
          <a:p>
            <a:pPr marL="742950" lvl="1" indent="-285750">
              <a:buFont typeface="Arial" charset="0"/>
              <a:buChar char="•"/>
            </a:pPr>
            <a:r>
              <a:rPr lang="en-US" dirty="0"/>
              <a:t>This is important because some students will not think of the costs of pollution abatement at all; they’ve been trained to consider only the health costs of having pollution.</a:t>
            </a:r>
          </a:p>
          <a:p>
            <a:pPr marL="285750" indent="-285750">
              <a:buFont typeface="Arial" charset="0"/>
              <a:buChar char="•"/>
            </a:pPr>
            <a:r>
              <a:rPr lang="en-US" dirty="0"/>
              <a:t>If students think that “zero” pollution is optimal:</a:t>
            </a:r>
          </a:p>
          <a:p>
            <a:pPr marL="742950" lvl="1" indent="-285750">
              <a:buFont typeface="Arial" charset="0"/>
              <a:buChar char="•"/>
            </a:pPr>
            <a:r>
              <a:rPr lang="en-US" dirty="0"/>
              <a:t>Ask why they believe that.</a:t>
            </a:r>
          </a:p>
          <a:p>
            <a:pPr marL="742950" lvl="1" indent="-285750">
              <a:buFont typeface="Arial" charset="0"/>
              <a:buChar char="•"/>
            </a:pPr>
            <a:r>
              <a:rPr lang="en-US" dirty="0"/>
              <a:t>Ask why we still have pollution.</a:t>
            </a:r>
          </a:p>
          <a:p>
            <a:pPr marL="1085850" lvl="2" indent="-171450">
              <a:buFont typeface="Arial" charset="0"/>
              <a:buChar char="•"/>
            </a:pPr>
            <a:r>
              <a:rPr lang="en-US" dirty="0">
                <a:ea typeface="ヒラギノ角ゴ Pro W3" pitchFamily="-107" charset="-128"/>
                <a:cs typeface="ヒラギノ角ゴ Pro W3" pitchFamily="-107" charset="-128"/>
              </a:rPr>
              <a:t>Is it because we don’t care? Or is there something else?</a:t>
            </a:r>
            <a:endParaRPr lang="en-US" sz="1400" dirty="0">
              <a:ea typeface="MS PGothic" pitchFamily="34" charset="-128"/>
              <a:cs typeface="MS PGothic" pitchFamily="34" charset="-128"/>
            </a:endParaRPr>
          </a:p>
          <a:p>
            <a:pPr marL="285750" indent="-285750">
              <a:buFont typeface="Arial" charset="0"/>
              <a:buChar char="•"/>
            </a:pPr>
            <a:r>
              <a:rPr lang="en-US" dirty="0"/>
              <a:t>The point to get across is that while controlling pollution can have great benefits, it can also be very costly. In a world of scarce resources, we need to consider this carefully</a:t>
            </a:r>
            <a:r>
              <a:rPr lang="en-US" dirty="0" smtClean="0"/>
              <a:t>.</a:t>
            </a:r>
          </a:p>
          <a:p>
            <a:pPr marL="285750" indent="-285750">
              <a:buFont typeface="Arial" charset="0"/>
              <a:buChar char="•"/>
            </a:pPr>
            <a:endParaRPr lang="en-US" dirty="0" smtClean="0"/>
          </a:p>
          <a:p>
            <a:pPr marL="0" indent="0">
              <a:buFont typeface="Arial" charset="0"/>
              <a:buNone/>
            </a:pPr>
            <a:r>
              <a:rPr lang="en-US" dirty="0" smtClean="0"/>
              <a:t>[© </a:t>
            </a:r>
            <a:r>
              <a:rPr lang="en-US" dirty="0" err="1" smtClean="0"/>
              <a:t>Dmitryp</a:t>
            </a:r>
            <a:r>
              <a:rPr lang="en-US" dirty="0" smtClean="0"/>
              <a:t> | </a:t>
            </a:r>
            <a:r>
              <a:rPr lang="en-US" dirty="0" err="1" smtClean="0"/>
              <a:t>Dreamstime.com</a:t>
            </a:r>
            <a:r>
              <a:rPr lang="en-US" dirty="0" smtClean="0"/>
              <a:t>]</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dirty="0"/>
          </a:p>
          <a:p>
            <a:r>
              <a:rPr lang="en-US" dirty="0"/>
              <a:t>Focus on the role of property rights.</a:t>
            </a:r>
          </a:p>
          <a:p>
            <a:pPr marL="342900" indent="-342900">
              <a:buFont typeface="+mj-lt"/>
              <a:buAutoNum type="arabicPeriod"/>
            </a:pPr>
            <a:r>
              <a:rPr lang="en-US" dirty="0" smtClean="0"/>
              <a:t> Negative </a:t>
            </a:r>
            <a:r>
              <a:rPr lang="en-US" dirty="0"/>
              <a:t>externalities exist because it is difficult to know who owns certain resources (air, water, space).</a:t>
            </a:r>
          </a:p>
          <a:p>
            <a:pPr marL="342900" indent="-342900">
              <a:buFont typeface="+mj-lt"/>
              <a:buAutoNum type="arabicPeriod"/>
            </a:pPr>
            <a:r>
              <a:rPr lang="en-US" dirty="0" smtClean="0"/>
              <a:t> Goods </a:t>
            </a:r>
            <a:r>
              <a:rPr lang="en-US" dirty="0"/>
              <a:t>that are nonexclusive “belong to us all.”</a:t>
            </a:r>
          </a:p>
          <a:p>
            <a:pPr marL="742950" lvl="1" indent="-285750">
              <a:buFontTx/>
              <a:buChar char="•"/>
            </a:pPr>
            <a:r>
              <a:rPr lang="en-US" dirty="0"/>
              <a:t>Unfortunately, this means we don’t take care of them.</a:t>
            </a:r>
          </a:p>
          <a:p>
            <a:endParaRPr lang="en-US" dirty="0"/>
          </a:p>
          <a:p>
            <a:r>
              <a:rPr lang="en-US" dirty="0"/>
              <a:t>Finish out by circling back to the original question: what is the efficient level of pollution?</a:t>
            </a:r>
          </a:p>
          <a:p>
            <a:pPr marL="285750" indent="-285750">
              <a:buFont typeface="Arial" charset="0"/>
              <a:buChar char="•"/>
            </a:pPr>
            <a:r>
              <a:rPr lang="en-US" dirty="0"/>
              <a:t>Make sure students understand that the answer depends on cost-benefit analysis.</a:t>
            </a:r>
          </a:p>
          <a:p>
            <a:pPr marL="285750" indent="-285750">
              <a:buFont typeface="Arial" charset="0"/>
              <a:buChar char="•"/>
            </a:pPr>
            <a:r>
              <a:rPr lang="en-US" dirty="0"/>
              <a:t>Controlling pollution isn’t free; benefits might be difficult to measure.</a:t>
            </a:r>
          </a:p>
          <a:p>
            <a:pPr marL="742950" lvl="1" indent="-285750">
              <a:buFont typeface="Calibri" pitchFamily="-107" charset="0"/>
              <a:buAutoNum type="arabicPeriod"/>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dirty="0"/>
          </a:p>
          <a:p>
            <a:r>
              <a:rPr lang="en-US" dirty="0"/>
              <a:t>Start with the definition of externalities. </a:t>
            </a:r>
          </a:p>
          <a:p>
            <a:endParaRPr lang="en-US" dirty="0"/>
          </a:p>
          <a:p>
            <a:r>
              <a:rPr lang="en-US" dirty="0"/>
              <a:t>Make sure to describe what is meant by a “third party.”</a:t>
            </a:r>
          </a:p>
          <a:p>
            <a:pPr marL="285750" indent="-285750">
              <a:buFont typeface="Arial" charset="0"/>
              <a:buChar char="•"/>
            </a:pPr>
            <a:r>
              <a:rPr lang="en-US" dirty="0"/>
              <a:t>Use an example of a paper producer dumping in a river. </a:t>
            </a:r>
          </a:p>
          <a:p>
            <a:pPr marL="742950" lvl="1" indent="-285750">
              <a:buFont typeface="Arial" charset="0"/>
              <a:buChar char="•"/>
            </a:pPr>
            <a:r>
              <a:rPr lang="en-US" dirty="0"/>
              <a:t>There are two parties involved in the market transaction of buying paper: the buyer (consumer) of paper and the seller (producer).</a:t>
            </a:r>
          </a:p>
          <a:p>
            <a:pPr marL="742950" lvl="1" indent="-285750">
              <a:buFont typeface="Arial" charset="0"/>
              <a:buChar char="•"/>
            </a:pPr>
            <a:r>
              <a:rPr lang="en-US" dirty="0"/>
              <a:t>If the dumping doesn’t occur, these are the only two parties involved in the transaction.</a:t>
            </a:r>
          </a:p>
          <a:p>
            <a:pPr marL="742950" lvl="1" indent="-285750">
              <a:buFont typeface="Arial" charset="0"/>
              <a:buChar char="•"/>
            </a:pPr>
            <a:r>
              <a:rPr lang="en-US" dirty="0"/>
              <a:t>If the producer is dumping, then others are affected (i.e., anyone who wants to use the river for other purposes: boating, swimming, fishing, etc.).</a:t>
            </a:r>
          </a:p>
          <a:p>
            <a:pPr marL="1085850" lvl="2" indent="-171450">
              <a:buFont typeface="Arial" charset="0"/>
              <a:buChar char="•"/>
            </a:pPr>
            <a:r>
              <a:rPr lang="en-US" dirty="0">
                <a:ea typeface="ヒラギノ角ゴ Pro W3" pitchFamily="-107" charset="-128"/>
                <a:cs typeface="ヒラギノ角ゴ Pro W3" pitchFamily="-107" charset="-128"/>
              </a:rPr>
              <a:t>When the paper producer is deciding how much paper to produce or what price to charge, they are probably not thinking of these individuals.</a:t>
            </a:r>
          </a:p>
          <a:p>
            <a:pPr marL="1085850" lvl="2" indent="-171450">
              <a:buFont typeface="Arial" charset="0"/>
              <a:buChar char="•"/>
            </a:pPr>
            <a:r>
              <a:rPr lang="en-US" dirty="0">
                <a:ea typeface="ヒラギノ角ゴ Pro W3" pitchFamily="-107" charset="-128"/>
                <a:cs typeface="ヒラギノ角ゴ Pro W3" pitchFamily="-107" charset="-128"/>
              </a:rPr>
              <a:t>Also make sure to point out that the definition says “costs or benefits.”</a:t>
            </a:r>
          </a:p>
          <a:p>
            <a:pPr marL="1543050" lvl="3" indent="-171450">
              <a:buFont typeface="Arial" charset="0"/>
              <a:buChar char="•"/>
            </a:pPr>
            <a:r>
              <a:rPr lang="en-US" dirty="0">
                <a:ea typeface="ヒラギノ角ゴ Pro W3" pitchFamily="-107" charset="-128"/>
                <a:cs typeface="ヒラギノ角ゴ Pro W3" pitchFamily="-107" charset="-128"/>
              </a:rPr>
              <a:t>There are times when market activities actually provide benefits to a third party.</a:t>
            </a:r>
          </a:p>
          <a:p>
            <a:pPr marL="1543050" lvl="3" indent="-171450">
              <a:buFont typeface="Arial" charset="0"/>
              <a:buChar char="•"/>
            </a:pPr>
            <a:r>
              <a:rPr lang="en-US" dirty="0">
                <a:ea typeface="ヒラギノ角ゴ Pro W3" pitchFamily="-107" charset="-128"/>
                <a:cs typeface="ヒラギノ角ゴ Pro W3" pitchFamily="-107" charset="-128"/>
              </a:rPr>
              <a:t>For example: You live in an apartment complex and you purchase a fire extinguisher.</a:t>
            </a:r>
          </a:p>
          <a:p>
            <a:pPr marL="1543050" lvl="3" indent="-171450">
              <a:buFont typeface="Arial" charset="0"/>
              <a:buChar char="•"/>
            </a:pPr>
            <a:r>
              <a:rPr lang="en-US" dirty="0">
                <a:ea typeface="ヒラギノ角ゴ Pro W3" pitchFamily="-107" charset="-128"/>
                <a:cs typeface="ヒラギノ角ゴ Pro W3" pitchFamily="-107" charset="-128"/>
              </a:rPr>
              <a:t>The two main parties involved here are you (the consumer) and the producer.</a:t>
            </a:r>
          </a:p>
          <a:p>
            <a:pPr marL="1543050" lvl="3" indent="-171450">
              <a:buFont typeface="Arial" charset="0"/>
              <a:buChar char="•"/>
            </a:pPr>
            <a:r>
              <a:rPr lang="en-US" dirty="0">
                <a:ea typeface="ヒラギノ角ゴ Pro W3" pitchFamily="-107" charset="-128"/>
                <a:cs typeface="ヒラギノ角ゴ Pro W3" pitchFamily="-107" charset="-128"/>
              </a:rPr>
              <a:t>But, your neighbors also benefit from this purchase.</a:t>
            </a:r>
          </a:p>
          <a:p>
            <a:pPr marL="1543050" lvl="3" indent="-171450">
              <a:buFont typeface="Arial" charset="0"/>
              <a:buChar char="•"/>
            </a:pPr>
            <a:r>
              <a:rPr lang="en-US" dirty="0">
                <a:ea typeface="ヒラギノ角ゴ Pro W3" pitchFamily="-107" charset="-128"/>
                <a:cs typeface="ヒラギノ角ゴ Pro W3" pitchFamily="-107" charset="-128"/>
              </a:rPr>
              <a:t>If you have a small fire, you can put it out </a:t>
            </a:r>
            <a:r>
              <a:rPr lang="en-US" i="1" dirty="0">
                <a:ea typeface="ヒラギノ角ゴ Pro W3" pitchFamily="-107" charset="-128"/>
                <a:cs typeface="ヒラギノ角ゴ Pro W3" pitchFamily="-107" charset="-128"/>
              </a:rPr>
              <a:t>before</a:t>
            </a:r>
            <a:r>
              <a:rPr lang="en-US" dirty="0">
                <a:ea typeface="ヒラギノ角ゴ Pro W3" pitchFamily="-107" charset="-128"/>
                <a:cs typeface="ヒラギノ角ゴ Pro W3" pitchFamily="-107" charset="-128"/>
              </a:rPr>
              <a:t> it spreads to the other apartments.</a:t>
            </a:r>
          </a:p>
          <a:p>
            <a:pPr marL="1543050" lvl="3" indent="-171450">
              <a:buFont typeface="Arial" charset="0"/>
              <a:buChar char="•"/>
            </a:pPr>
            <a:r>
              <a:rPr lang="en-US" dirty="0">
                <a:ea typeface="ヒラギノ角ゴ Pro W3" pitchFamily="-107" charset="-128"/>
                <a:cs typeface="ヒラギノ角ゴ Pro W3" pitchFamily="-107" charset="-128"/>
              </a:rPr>
              <a:t>However, when you’re making your decision about purchasing the fire extinguisher and what price you’re willing to pay, you’re probably not thinking about your neighbors.</a:t>
            </a:r>
          </a:p>
          <a:p>
            <a:pPr marL="1085850" lvl="2" indent="-171450">
              <a:buFont typeface="Arial" charset="0"/>
              <a:buChar char="•"/>
            </a:pPr>
            <a:r>
              <a:rPr lang="en-US" dirty="0">
                <a:ea typeface="ヒラギノ角ゴ Pro W3" pitchFamily="-107" charset="-128"/>
                <a:cs typeface="ヒラギノ角ゴ Pro W3" pitchFamily="-107" charset="-128"/>
              </a:rPr>
              <a:t>Now, define market failures. Remind students that when a market is at equilibrium, total surplus is maximized (from Chapter 6). This is true when markets are functioning well.</a:t>
            </a:r>
            <a:endParaRPr lang="en-US" sz="1400" dirty="0">
              <a:ea typeface="MS PGothic" pitchFamily="34" charset="-128"/>
              <a:cs typeface="MS PGothic" pitchFamily="34" charset="-128"/>
            </a:endParaRPr>
          </a:p>
          <a:p>
            <a:pPr marL="742950" lvl="1" indent="-285750">
              <a:buFont typeface="Arial" charset="0"/>
              <a:buChar char="•"/>
            </a:pPr>
            <a:r>
              <a:rPr lang="en-US" dirty="0"/>
              <a:t>Sometimes, this isn’t the case.</a:t>
            </a:r>
          </a:p>
          <a:p>
            <a:pPr marL="742950" lvl="1" indent="-285750">
              <a:buFont typeface="Arial" charset="0"/>
              <a:buChar char="•"/>
            </a:pPr>
            <a:r>
              <a:rPr lang="en-US" dirty="0"/>
              <a:t>In the case of externalities, buyers and sellers aren’t considering all the costs and benefits of their actions when they make decisions. This leads to an inefficient outcome.</a:t>
            </a:r>
          </a:p>
          <a:p>
            <a:pPr marL="742950" lvl="1" indent="-285750">
              <a:buFont typeface="Arial" charset="0"/>
              <a:buChar char="•"/>
            </a:pPr>
            <a:r>
              <a:rPr lang="en-US" dirty="0"/>
              <a:t>Externalities are one type of market failure. Another type (public goods) will be discussed in this chapter.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dirty="0"/>
          </a:p>
          <a:p>
            <a:r>
              <a:rPr lang="en-US" dirty="0"/>
              <a:t>Use the earlier example (the paper mill polluting a river) as you go through these definitions:</a:t>
            </a:r>
          </a:p>
          <a:p>
            <a:pPr marL="285750" indent="-285750">
              <a:buFont typeface="Arial" charset="0"/>
              <a:buChar char="•"/>
            </a:pPr>
            <a:r>
              <a:rPr lang="en-US" dirty="0"/>
              <a:t>Internal costs: the costs of materials, labor, energy, and so on involved in the production of paper paid for by the producer.</a:t>
            </a:r>
          </a:p>
          <a:p>
            <a:pPr marL="285750" indent="-285750">
              <a:buFont typeface="Arial" charset="0"/>
              <a:buChar char="•"/>
            </a:pPr>
            <a:r>
              <a:rPr lang="en-US" dirty="0"/>
              <a:t>External costs: the costs imposed on boaters, swimmers, and so on.</a:t>
            </a:r>
          </a:p>
          <a:p>
            <a:pPr marL="285750" indent="-285750">
              <a:buFont typeface="Arial" charset="0"/>
              <a:buChar char="•"/>
            </a:pPr>
            <a:r>
              <a:rPr lang="en-US" dirty="0"/>
              <a:t>Social costs: all costs created when producing the paper</a:t>
            </a:r>
          </a:p>
          <a:p>
            <a:pPr marL="742950" lvl="1" indent="-285750">
              <a:buFont typeface="Arial" charset="0"/>
              <a:buChar char="•"/>
            </a:pPr>
            <a:r>
              <a:rPr lang="en-US" dirty="0"/>
              <a:t>Social costs account for all the resources used in the production of the paper (including the dumping).</a:t>
            </a:r>
          </a:p>
          <a:p>
            <a:endParaRPr lang="en-US" dirty="0"/>
          </a:p>
          <a:p>
            <a:r>
              <a:rPr lang="en-US" dirty="0"/>
              <a:t>Now, switch to the example of the student purchasing a fire extinguisher for his or her apartment:</a:t>
            </a:r>
          </a:p>
          <a:p>
            <a:pPr marL="285750" indent="-285750">
              <a:buFont typeface="Arial" charset="0"/>
              <a:buChar char="•"/>
            </a:pPr>
            <a:r>
              <a:rPr lang="en-US" dirty="0"/>
              <a:t>Here, the proper terminology is “internal benefits,” “external benefits,” and “social benefits.”</a:t>
            </a:r>
          </a:p>
          <a:p>
            <a:pPr marL="742950" lvl="1" indent="-285750">
              <a:buFont typeface="Arial" charset="0"/>
              <a:buChar char="•"/>
            </a:pPr>
            <a:r>
              <a:rPr lang="en-US" dirty="0"/>
              <a:t>Internal benefits: the value you place on having a fire extinguisher in your apartment.</a:t>
            </a:r>
          </a:p>
          <a:p>
            <a:pPr marL="742950" lvl="1" indent="-285750">
              <a:buFont typeface="Arial" charset="0"/>
              <a:buChar char="•"/>
            </a:pPr>
            <a:r>
              <a:rPr lang="en-US" dirty="0"/>
              <a:t>External benefits: the value your neighbors place on you having a fire extinguisher.</a:t>
            </a:r>
          </a:p>
          <a:p>
            <a:pPr marL="742950" lvl="1" indent="-285750">
              <a:buFont typeface="Arial" charset="0"/>
              <a:buChar char="•"/>
            </a:pPr>
            <a:r>
              <a:rPr lang="en-US" dirty="0"/>
              <a:t>Social benefits: the sum of external and internal benefits.</a:t>
            </a:r>
          </a:p>
          <a:p>
            <a:pPr marL="1314450" lvl="2" indent="-171450">
              <a:buFont typeface="Arial" charset="0"/>
              <a:buChar char="•"/>
            </a:pPr>
            <a:r>
              <a:rPr lang="en-US" dirty="0">
                <a:ea typeface="MS PGothic" pitchFamily="34" charset="-128"/>
                <a:cs typeface="MS PGothic" pitchFamily="34" charset="-128"/>
              </a:rPr>
              <a:t>All of the benefits received from the purchase of the fire extinguisher.</a:t>
            </a:r>
          </a:p>
          <a:p>
            <a:pPr>
              <a:buFontTx/>
              <a:buChar cha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smtClean="0"/>
              <a:t>Suggested </a:t>
            </a:r>
            <a:r>
              <a:rPr lang="en-US" b="1" i="1" dirty="0"/>
              <a:t>video clip:</a:t>
            </a:r>
            <a:r>
              <a:rPr lang="en-US" dirty="0"/>
              <a:t> </a:t>
            </a:r>
            <a:r>
              <a:rPr lang="en-US" i="1" dirty="0"/>
              <a:t>The Simpsons</a:t>
            </a:r>
            <a:r>
              <a:rPr lang="en-US" dirty="0"/>
              <a:t>, “Two Cars in Every Garage, Three Eyes on Every Fish” </a:t>
            </a:r>
            <a:r>
              <a:rPr lang="en-US" dirty="0" smtClean="0"/>
              <a:t>(See Tip </a:t>
            </a:r>
            <a:r>
              <a:rPr lang="en-US" dirty="0"/>
              <a:t>#274)</a:t>
            </a:r>
          </a:p>
          <a:p>
            <a:endParaRPr lang="en-US" dirty="0" smtClean="0"/>
          </a:p>
          <a:p>
            <a:r>
              <a:rPr lang="en-US" b="1" i="1" dirty="0" smtClean="0"/>
              <a:t>Lecture</a:t>
            </a:r>
            <a:r>
              <a:rPr lang="en-US" b="1" i="1" baseline="0" dirty="0" smtClean="0"/>
              <a:t> tip:</a:t>
            </a:r>
            <a:endParaRPr lang="en-US" b="1" i="1" dirty="0"/>
          </a:p>
          <a:p>
            <a:r>
              <a:rPr lang="en-US" dirty="0"/>
              <a:t>After showing the clip, ask the students to identify:</a:t>
            </a:r>
          </a:p>
          <a:p>
            <a:pPr marL="285750" indent="-285750">
              <a:buFont typeface="Arial" charset="0"/>
              <a:buChar char="•"/>
            </a:pPr>
            <a:r>
              <a:rPr lang="en-US" dirty="0"/>
              <a:t>The two parties involved in the market for nuclear power in Springfield.</a:t>
            </a:r>
          </a:p>
          <a:p>
            <a:pPr marL="285750" indent="-285750">
              <a:buFont typeface="Arial" charset="0"/>
              <a:buChar char="•"/>
            </a:pPr>
            <a:r>
              <a:rPr lang="en-US" dirty="0"/>
              <a:t>The third parties affected by the production of nuclear power in Springfield.</a:t>
            </a:r>
          </a:p>
          <a:p>
            <a:pPr marL="285750" indent="-285750">
              <a:buFont typeface="Arial" charset="0"/>
              <a:buChar char="•"/>
            </a:pPr>
            <a:r>
              <a:rPr lang="en-US" dirty="0"/>
              <a:t>The internal costs of producing nuclear power in Springfield.</a:t>
            </a:r>
          </a:p>
          <a:p>
            <a:pPr marL="285750" indent="-285750">
              <a:buFont typeface="Arial" charset="0"/>
              <a:buChar char="•"/>
            </a:pPr>
            <a:r>
              <a:rPr lang="en-US" dirty="0"/>
              <a:t>The external costs of producing nuclear power in Springfield.</a:t>
            </a:r>
          </a:p>
          <a:p>
            <a:pPr marL="285750" indent="-285750">
              <a:buFont typeface="Arial" charset="0"/>
              <a:buChar char="•"/>
            </a:pPr>
            <a:r>
              <a:rPr lang="en-US" dirty="0"/>
              <a:t>The social cost of producing nuclear power in Springfield</a:t>
            </a:r>
            <a:r>
              <a:rPr lang="en-US" dirty="0" smtClean="0"/>
              <a: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tips:</a:t>
            </a:r>
            <a:endParaRPr lang="en-US" dirty="0"/>
          </a:p>
          <a:p>
            <a:r>
              <a:rPr lang="en-US" dirty="0"/>
              <a:t>You can continue to use the previous examples to discuss positive versus negative externalities.</a:t>
            </a:r>
          </a:p>
          <a:p>
            <a:pPr marL="285750" indent="-285750">
              <a:buFont typeface="Arial" charset="0"/>
              <a:buChar char="•"/>
            </a:pPr>
            <a:r>
              <a:rPr lang="en-US" dirty="0"/>
              <a:t>Negative externality:</a:t>
            </a:r>
          </a:p>
          <a:p>
            <a:pPr marL="742950" lvl="1" indent="-285750">
              <a:buFont typeface="Arial" charset="0"/>
              <a:buChar char="•"/>
            </a:pPr>
            <a:r>
              <a:rPr lang="en-US" dirty="0"/>
              <a:t>The firm dumping in a river imposing costs on third parties</a:t>
            </a:r>
          </a:p>
          <a:p>
            <a:pPr marL="742950" lvl="1" indent="-285750">
              <a:buFont typeface="Arial" charset="0"/>
              <a:buChar char="•"/>
            </a:pPr>
            <a:r>
              <a:rPr lang="en-US" dirty="0"/>
              <a:t>Other examples:</a:t>
            </a:r>
          </a:p>
          <a:p>
            <a:pPr marL="1085850" lvl="2" indent="-171450">
              <a:buFont typeface="Arial" charset="0"/>
              <a:buChar char="•"/>
            </a:pPr>
            <a:r>
              <a:rPr lang="en-US" dirty="0">
                <a:ea typeface="ヒラギノ角ゴ Pro W3" pitchFamily="-107" charset="-128"/>
                <a:cs typeface="ヒラギノ角ゴ Pro W3" pitchFamily="-107" charset="-128"/>
              </a:rPr>
              <a:t>A person wearing too much cologne or body spray (ask the students about Axe or see classroom demonstration discussed below)</a:t>
            </a:r>
          </a:p>
          <a:p>
            <a:pPr marL="1085850" lvl="2" indent="-171450">
              <a:buFont typeface="Arial" charset="0"/>
              <a:buChar char="•"/>
            </a:pPr>
            <a:r>
              <a:rPr lang="en-US" dirty="0">
                <a:ea typeface="ヒラギノ角ゴ Pro W3" pitchFamily="-107" charset="-128"/>
                <a:cs typeface="ヒラギノ角ゴ Pro W3" pitchFamily="-107" charset="-128"/>
              </a:rPr>
              <a:t>Noise near an airport or a busy highway</a:t>
            </a:r>
          </a:p>
          <a:p>
            <a:pPr marL="1085850" lvl="2" indent="-171450">
              <a:buFont typeface="Arial" charset="0"/>
              <a:buChar char="•"/>
            </a:pPr>
            <a:r>
              <a:rPr lang="en-US" dirty="0">
                <a:ea typeface="ヒラギノ角ゴ Pro W3" pitchFamily="-107" charset="-128"/>
                <a:cs typeface="ヒラギノ角ゴ Pro W3" pitchFamily="-107" charset="-128"/>
              </a:rPr>
              <a:t>Being sick and coughing all over someone</a:t>
            </a:r>
          </a:p>
          <a:p>
            <a:pPr marL="1085850" lvl="2" indent="-171450">
              <a:buFont typeface="Arial" charset="0"/>
              <a:buChar char="•"/>
            </a:pPr>
            <a:r>
              <a:rPr lang="en-US" dirty="0">
                <a:ea typeface="ヒラギノ角ゴ Pro W3" pitchFamily="-107" charset="-128"/>
                <a:cs typeface="ヒラギノ角ゴ Pro W3" pitchFamily="-107" charset="-128"/>
              </a:rPr>
              <a:t>Leaning the airplane seat back into the area of the row behind you</a:t>
            </a:r>
          </a:p>
          <a:p>
            <a:pPr marL="285750" indent="-285750">
              <a:buFont typeface="Arial" charset="0"/>
              <a:buChar char="•"/>
            </a:pPr>
            <a:r>
              <a:rPr lang="en-US" dirty="0"/>
              <a:t>Positive externality:</a:t>
            </a:r>
          </a:p>
          <a:p>
            <a:pPr marL="742950" lvl="1" indent="-285750">
              <a:buFont typeface="Arial" charset="0"/>
              <a:buChar char="•"/>
            </a:pPr>
            <a:r>
              <a:rPr lang="en-US" dirty="0"/>
              <a:t>Person buying a fire extinguisher for her apartment</a:t>
            </a:r>
          </a:p>
          <a:p>
            <a:pPr marL="742950" lvl="1" indent="-285750">
              <a:buFont typeface="Arial" charset="0"/>
              <a:buChar char="•"/>
            </a:pPr>
            <a:r>
              <a:rPr lang="en-US" dirty="0"/>
              <a:t>Other examples:</a:t>
            </a:r>
          </a:p>
          <a:p>
            <a:pPr marL="1085850" lvl="2" indent="-171450">
              <a:buFont typeface="Arial" charset="0"/>
              <a:buChar char="•"/>
            </a:pPr>
            <a:r>
              <a:rPr lang="en-US" dirty="0">
                <a:ea typeface="ヒラギノ角ゴ Pro W3" pitchFamily="-107" charset="-128"/>
                <a:cs typeface="ヒラギノ角ゴ Pro W3" pitchFamily="-107" charset="-128"/>
              </a:rPr>
              <a:t>Getting the flu (or other) vaccine</a:t>
            </a:r>
          </a:p>
          <a:p>
            <a:pPr marL="1085850" lvl="2" indent="-171450">
              <a:buFont typeface="Arial" charset="0"/>
              <a:buChar char="•"/>
            </a:pPr>
            <a:r>
              <a:rPr lang="en-US" dirty="0">
                <a:ea typeface="ヒラギノ角ゴ Pro W3" pitchFamily="-107" charset="-128"/>
                <a:cs typeface="ヒラギノ角ゴ Pro W3" pitchFamily="-107" charset="-128"/>
              </a:rPr>
              <a:t>Growing a beautiful flower garden</a:t>
            </a:r>
          </a:p>
          <a:p>
            <a:pPr marL="1085850" lvl="2" indent="-171450">
              <a:buFont typeface="Arial" charset="0"/>
              <a:buChar char="•"/>
            </a:pPr>
            <a:r>
              <a:rPr lang="en-US" dirty="0">
                <a:ea typeface="ヒラギノ角ゴ Pro W3" pitchFamily="-107" charset="-128"/>
                <a:cs typeface="ヒラギノ角ゴ Pro W3" pitchFamily="-107" charset="-128"/>
              </a:rPr>
              <a:t>Education (especially K–6)</a:t>
            </a:r>
          </a:p>
          <a:p>
            <a:pPr marL="1085850" lvl="2" indent="-171450">
              <a:buFont typeface="Arial" charset="0"/>
              <a:buChar char="•"/>
            </a:pPr>
            <a:r>
              <a:rPr lang="en-US" dirty="0">
                <a:ea typeface="ヒラギノ角ゴ Pro W3" pitchFamily="-107" charset="-128"/>
                <a:cs typeface="ヒラギノ角ゴ Pro W3" pitchFamily="-107" charset="-128"/>
              </a:rPr>
              <a:t>Driving a hybrid auto</a:t>
            </a:r>
          </a:p>
          <a:p>
            <a:r>
              <a:rPr lang="en-US" dirty="0"/>
              <a:t> </a:t>
            </a:r>
          </a:p>
          <a:p>
            <a:r>
              <a:rPr lang="en-US" b="1" i="1" dirty="0"/>
              <a:t>Suggested video clips: </a:t>
            </a:r>
            <a:endParaRPr lang="en-US" dirty="0"/>
          </a:p>
          <a:p>
            <a:r>
              <a:rPr lang="en-US" dirty="0"/>
              <a:t>There are several clips from TV shows and movies you can use to demonstrate negative externalities:</a:t>
            </a:r>
          </a:p>
          <a:p>
            <a:pPr>
              <a:buFont typeface="Calibri" pitchFamily="-107" charset="0"/>
              <a:buAutoNum type="arabicPeriod"/>
            </a:pPr>
            <a:r>
              <a:rPr lang="en-US" i="0" dirty="0" smtClean="0"/>
              <a:t> </a:t>
            </a:r>
            <a:r>
              <a:rPr lang="en-US" i="1" dirty="0" smtClean="0"/>
              <a:t>Erin </a:t>
            </a:r>
            <a:r>
              <a:rPr lang="en-US" i="1" dirty="0" err="1"/>
              <a:t>Brockovich</a:t>
            </a:r>
            <a:r>
              <a:rPr lang="en-US" i="1" dirty="0"/>
              <a:t> </a:t>
            </a:r>
            <a:r>
              <a:rPr lang="en-US" i="0" dirty="0" smtClean="0"/>
              <a:t>(See Tip </a:t>
            </a:r>
            <a:r>
              <a:rPr lang="en-US" i="0" dirty="0"/>
              <a:t>#247)</a:t>
            </a:r>
          </a:p>
          <a:p>
            <a:pPr>
              <a:buFont typeface="Calibri" pitchFamily="-107" charset="0"/>
              <a:buAutoNum type="arabicPeriod"/>
            </a:pPr>
            <a:r>
              <a:rPr lang="en-US" i="1" dirty="0" smtClean="0"/>
              <a:t> Seinfeld</a:t>
            </a:r>
            <a:r>
              <a:rPr lang="en-US" dirty="0"/>
              <a:t>, “The Marine Biologist” </a:t>
            </a:r>
            <a:r>
              <a:rPr lang="en-US" dirty="0" smtClean="0"/>
              <a:t>(See Tip </a:t>
            </a:r>
            <a:r>
              <a:rPr lang="en-US" dirty="0"/>
              <a:t>#251)</a:t>
            </a:r>
          </a:p>
          <a:p>
            <a:pPr marL="742950" lvl="1" indent="-285750">
              <a:buFontTx/>
              <a:buChar char="•"/>
            </a:pPr>
            <a:r>
              <a:rPr lang="en-US" dirty="0"/>
              <a:t>There is also a </a:t>
            </a:r>
            <a:r>
              <a:rPr lang="en-US" i="1" dirty="0"/>
              <a:t>Seinfeld</a:t>
            </a:r>
            <a:r>
              <a:rPr lang="en-US" dirty="0"/>
              <a:t> clip (“The Junior Mint”) that shows a possible positive externality. </a:t>
            </a:r>
            <a:r>
              <a:rPr lang="en-US" dirty="0" smtClean="0"/>
              <a:t>(See Tip </a:t>
            </a:r>
            <a:r>
              <a:rPr lang="en-US" dirty="0"/>
              <a:t>#252)</a:t>
            </a:r>
          </a:p>
          <a:p>
            <a:r>
              <a:rPr lang="en-US" dirty="0"/>
              <a:t> </a:t>
            </a:r>
          </a:p>
          <a:p>
            <a:r>
              <a:rPr lang="en-US" b="1" i="1" dirty="0"/>
              <a:t>Classroom demonstration: </a:t>
            </a:r>
            <a:endParaRPr lang="en-US" dirty="0"/>
          </a:p>
          <a:p>
            <a:r>
              <a:rPr lang="en-US" dirty="0" smtClean="0"/>
              <a:t>Try </a:t>
            </a:r>
            <a:r>
              <a:rPr lang="en-US" dirty="0"/>
              <a:t>Tip #261 (“Using Perfume to Illustrate Externalities”) to get students actively involved in a discussion of externalities. Here, you would ask students to differentiate between positive and negative externalities caused by someone using cologne.</a:t>
            </a:r>
          </a:p>
          <a:p>
            <a:endParaRPr lang="en-US" dirty="0" smtClean="0"/>
          </a:p>
          <a:p>
            <a:r>
              <a:rPr lang="en-US" dirty="0" smtClean="0"/>
              <a:t>[vaccine: © Sean Locke/</a:t>
            </a:r>
            <a:r>
              <a:rPr lang="en-US" dirty="0" err="1" smtClean="0"/>
              <a:t>iStockphoto.com</a:t>
            </a:r>
            <a:r>
              <a:rPr lang="en-US" dirty="0" smtClean="0"/>
              <a: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B, smoking a cigarette</a:t>
            </a:r>
          </a:p>
          <a:p>
            <a:endParaRPr lang="en-US" dirty="0"/>
          </a:p>
          <a:p>
            <a:r>
              <a:rPr lang="en-US" dirty="0"/>
              <a:t>Secondhand smoke is a classic example of a negative externality. Third parties who are not smoking experience a cost.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4.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786" r:id="rId1"/>
    <p:sldLayoutId id="2147484787" r:id="rId2"/>
    <p:sldLayoutId id="2147484788" r:id="rId3"/>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txStyles>
    <p:titleStyle>
      <a:lvl1pPr algn="ctr" defTabSz="457200" rtl="0" eaLnBrk="0" fontAlgn="base" hangingPunct="0">
        <a:spcBef>
          <a:spcPct val="0"/>
        </a:spcBef>
        <a:spcAft>
          <a:spcPct val="0"/>
        </a:spcAft>
        <a:defRPr sz="4400" b="1">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614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764" r:id="rId1"/>
    <p:sldLayoutId id="2147484765" r:id="rId2"/>
    <p:sldLayoutId id="2147484766" r:id="rId3"/>
    <p:sldLayoutId id="2147484767" r:id="rId4"/>
    <p:sldLayoutId id="2147484768" r:id="rId5"/>
    <p:sldLayoutId id="2147484769" r:id="rId6"/>
    <p:sldLayoutId id="2147484770" r:id="rId7"/>
    <p:sldLayoutId id="2147484771" r:id="rId8"/>
    <p:sldLayoutId id="2147484772" r:id="rId9"/>
    <p:sldLayoutId id="2147484773" r:id="rId10"/>
    <p:sldLayoutId id="2147484774" r:id="rId1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717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 id="2147484785" r:id="rId1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 Id="rId9" Type="http://schemas.openxmlformats.org/officeDocument/2006/relationships/image" Target="../media/image10.emf"/><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9" Type="http://schemas.openxmlformats.org/officeDocument/2006/relationships/image" Target="../media/image17.emf"/><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iig.wwnorton.com/prinecomi2/full/page/245_externalities_in_the_king_of_queens" TargetMode="External"/><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hyperlink" Target="https://iig.wwnorton.com/prinecomi2/full/page/270_tragedy_of_the_commons_in_south_park" TargetMode="External"/><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cs typeface="Arial" pitchFamily="-107" charset="0"/>
              </a:rPr>
              <a:t>Market Inefficiencies: Externalities and Public Goods</a:t>
            </a:r>
          </a:p>
        </p:txBody>
      </p:sp>
      <p:sp>
        <p:nvSpPr>
          <p:cNvPr id="10242"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457200" y="0"/>
            <a:ext cx="8229600" cy="1527175"/>
          </a:xfrm>
        </p:spPr>
        <p:txBody>
          <a:bodyPr/>
          <a:lstStyle/>
          <a:p>
            <a:pPr eaLnBrk="1" hangingPunct="1"/>
            <a:r>
              <a:rPr lang="en-US">
                <a:latin typeface="Helvetica Neue" pitchFamily="-107" charset="0"/>
              </a:rPr>
              <a:t>Practice What You Know</a:t>
            </a:r>
            <a:r>
              <a:rPr lang="en-US"/>
              <a:t>—</a:t>
            </a:r>
            <a:r>
              <a:rPr lang="en-US">
                <a:latin typeface="Helvetica Neue" pitchFamily="-107" charset="0"/>
              </a:rPr>
              <a:t>2 </a:t>
            </a: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sz="3200" dirty="0"/>
              <a:t>Which of the following activities is most likely to create a positive externality?</a:t>
            </a:r>
          </a:p>
          <a:p>
            <a:pPr marL="0" indent="0" eaLnBrk="1" hangingPunct="1">
              <a:buFont typeface="Arial" pitchFamily="-107" charset="0"/>
              <a:buNone/>
            </a:pPr>
            <a:endParaRPr lang="en-US" sz="3200" dirty="0"/>
          </a:p>
          <a:p>
            <a:pPr marL="971550" lvl="1" indent="-514350" eaLnBrk="1" hangingPunct="1">
              <a:buFont typeface="Arial" pitchFamily="-107" charset="0"/>
              <a:buAutoNum type="alphaUcPeriod"/>
            </a:pPr>
            <a:r>
              <a:rPr lang="en-US" sz="2800" dirty="0"/>
              <a:t>eating a slice of pizza</a:t>
            </a:r>
          </a:p>
          <a:p>
            <a:pPr marL="971550" lvl="1" indent="-514350" eaLnBrk="1" hangingPunct="1">
              <a:buFont typeface="Arial" pitchFamily="-107" charset="0"/>
              <a:buAutoNum type="alphaUcPeriod"/>
            </a:pPr>
            <a:r>
              <a:rPr lang="en-US" sz="2800" dirty="0"/>
              <a:t>smoking a cigarette</a:t>
            </a:r>
          </a:p>
          <a:p>
            <a:pPr marL="971550" lvl="1" indent="-514350" eaLnBrk="1" hangingPunct="1">
              <a:buFont typeface="Arial" pitchFamily="-107" charset="0"/>
              <a:buAutoNum type="alphaUcPeriod"/>
            </a:pPr>
            <a:r>
              <a:rPr lang="en-US" sz="2800" dirty="0"/>
              <a:t>taking a nap</a:t>
            </a:r>
          </a:p>
          <a:p>
            <a:pPr marL="971550" lvl="1" indent="-514350" eaLnBrk="1" hangingPunct="1">
              <a:buFont typeface="Arial" pitchFamily="-107" charset="0"/>
              <a:buAutoNum type="alphaUcPeriod"/>
            </a:pPr>
            <a:r>
              <a:rPr lang="en-US" sz="2800" dirty="0"/>
              <a:t>getting a college degree</a:t>
            </a:r>
          </a:p>
        </p:txBody>
      </p:sp>
      <p:sp>
        <p:nvSpPr>
          <p:cNvPr id="4" name="Rectangle 3" descr="Correct answer: D, getting a college degree"/>
          <p:cNvSpPr/>
          <p:nvPr/>
        </p:nvSpPr>
        <p:spPr>
          <a:xfrm>
            <a:off x="723900" y="4880506"/>
            <a:ext cx="4554156" cy="60589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 "/>
          <p:cNvPicPr>
            <a:picLocks noChangeAspect="1"/>
          </p:cNvPicPr>
          <p:nvPr/>
        </p:nvPicPr>
        <p:blipFill>
          <a:blip r:embed="rId3"/>
          <a:srcRect/>
          <a:stretch>
            <a:fillRect/>
          </a:stretch>
        </p:blipFill>
        <p:spPr bwMode="auto">
          <a:xfrm>
            <a:off x="3792538" y="2455863"/>
            <a:ext cx="4924425" cy="1033462"/>
          </a:xfrm>
          <a:prstGeom prst="rect">
            <a:avLst/>
          </a:prstGeom>
          <a:noFill/>
          <a:ln w="9525">
            <a:noFill/>
            <a:miter lim="800000"/>
            <a:headEnd/>
            <a:tailEnd/>
          </a:ln>
        </p:spPr>
      </p:pic>
      <p:pic>
        <p:nvPicPr>
          <p:cNvPr id="30722" name="Picture 1" descr="A graph that shows the contrast between the market equilibrium and social optimum of an oil refinery. The x axis represents quantity. The y axis represents price. There is an internal benefits demand curve called D internal with a negative slope. There is an internal supply curve called S internal with a positive slope that crosses the internal demand curve at the market equilibrium labeled as E subscript M. There is a social supply curve called S social that has a positive slope and is a shifted line from the S internal curve and crosses the D internal curve at social optimum labeled as E subscript S. Social optimum corresponds to a lower quantity labeled as Q subscript S than market equilibrium quantity labeled as Q subscript M. The shift of the supple curve to the left creates an area that is labeled as &quot;reducing pollution eliminated the deadweight loss due to overproduction.&quot; supple curve to the left creates an area that is labeled as &quot;reducing pollution eliminated the deadweight loss due to overproduction.&quot;"/>
          <p:cNvPicPr>
            <a:picLocks noChangeAspect="1"/>
          </p:cNvPicPr>
          <p:nvPr/>
        </p:nvPicPr>
        <p:blipFill>
          <a:blip r:embed="rId4"/>
          <a:srcRect/>
          <a:stretch>
            <a:fillRect/>
          </a:stretch>
        </p:blipFill>
        <p:spPr bwMode="auto">
          <a:xfrm>
            <a:off x="1147763" y="1104900"/>
            <a:ext cx="6486525" cy="5334000"/>
          </a:xfrm>
          <a:prstGeom prst="rect">
            <a:avLst/>
          </a:prstGeom>
          <a:noFill/>
          <a:ln w="9525">
            <a:noFill/>
            <a:miter lim="800000"/>
            <a:headEnd/>
            <a:tailEnd/>
          </a:ln>
        </p:spPr>
      </p:pic>
      <p:pic>
        <p:nvPicPr>
          <p:cNvPr id="3" name="Picture 2" descr=" "/>
          <p:cNvPicPr>
            <a:picLocks noChangeAspect="1"/>
          </p:cNvPicPr>
          <p:nvPr/>
        </p:nvPicPr>
        <p:blipFill>
          <a:blip r:embed="rId5"/>
          <a:srcRect/>
          <a:stretch>
            <a:fillRect/>
          </a:stretch>
        </p:blipFill>
        <p:spPr bwMode="auto">
          <a:xfrm>
            <a:off x="2178050" y="1739900"/>
            <a:ext cx="5334000" cy="3963988"/>
          </a:xfrm>
          <a:prstGeom prst="rect">
            <a:avLst/>
          </a:prstGeom>
          <a:noFill/>
          <a:ln w="9525">
            <a:noFill/>
            <a:miter lim="800000"/>
            <a:headEnd/>
            <a:tailEnd/>
          </a:ln>
        </p:spPr>
      </p:pic>
      <p:pic>
        <p:nvPicPr>
          <p:cNvPr id="15" name="Picture 14" descr=" "/>
          <p:cNvPicPr>
            <a:picLocks noChangeAspect="1"/>
          </p:cNvPicPr>
          <p:nvPr/>
        </p:nvPicPr>
        <p:blipFill>
          <a:blip r:embed="rId6"/>
          <a:srcRect/>
          <a:stretch>
            <a:fillRect/>
          </a:stretch>
        </p:blipFill>
        <p:spPr bwMode="auto">
          <a:xfrm>
            <a:off x="2178050" y="1593850"/>
            <a:ext cx="5141913" cy="3508375"/>
          </a:xfrm>
          <a:prstGeom prst="rect">
            <a:avLst/>
          </a:prstGeom>
          <a:noFill/>
          <a:ln w="9525">
            <a:noFill/>
            <a:miter lim="800000"/>
            <a:headEnd/>
            <a:tailEnd/>
          </a:ln>
        </p:spPr>
      </p:pic>
      <p:pic>
        <p:nvPicPr>
          <p:cNvPr id="8" name="Picture 7" descr=" "/>
          <p:cNvPicPr>
            <a:picLocks noChangeAspect="1"/>
          </p:cNvPicPr>
          <p:nvPr/>
        </p:nvPicPr>
        <p:blipFill>
          <a:blip r:embed="rId7"/>
          <a:srcRect/>
          <a:stretch>
            <a:fillRect/>
          </a:stretch>
        </p:blipFill>
        <p:spPr bwMode="auto">
          <a:xfrm>
            <a:off x="2178050" y="1312863"/>
            <a:ext cx="4324350" cy="3001962"/>
          </a:xfrm>
          <a:prstGeom prst="rect">
            <a:avLst/>
          </a:prstGeom>
          <a:noFill/>
          <a:ln w="9525">
            <a:noFill/>
            <a:miter lim="800000"/>
            <a:headEnd/>
            <a:tailEnd/>
          </a:ln>
        </p:spPr>
      </p:pic>
      <p:pic>
        <p:nvPicPr>
          <p:cNvPr id="5" name="Picture 4" descr=" "/>
          <p:cNvPicPr>
            <a:picLocks noChangeAspect="1"/>
          </p:cNvPicPr>
          <p:nvPr/>
        </p:nvPicPr>
        <p:blipFill>
          <a:blip r:embed="rId8"/>
          <a:srcRect/>
          <a:stretch>
            <a:fillRect/>
          </a:stretch>
        </p:blipFill>
        <p:spPr bwMode="auto">
          <a:xfrm>
            <a:off x="2994025" y="2108200"/>
            <a:ext cx="1633538" cy="4395788"/>
          </a:xfrm>
          <a:prstGeom prst="rect">
            <a:avLst/>
          </a:prstGeom>
          <a:noFill/>
          <a:ln w="9525">
            <a:noFill/>
            <a:miter lim="800000"/>
            <a:headEnd/>
            <a:tailEnd/>
          </a:ln>
        </p:spPr>
      </p:pic>
      <p:pic>
        <p:nvPicPr>
          <p:cNvPr id="4" name="Picture 3" descr=" "/>
          <p:cNvPicPr>
            <a:picLocks noChangeAspect="1"/>
          </p:cNvPicPr>
          <p:nvPr/>
        </p:nvPicPr>
        <p:blipFill>
          <a:blip r:embed="rId9"/>
          <a:srcRect/>
          <a:stretch>
            <a:fillRect/>
          </a:stretch>
        </p:blipFill>
        <p:spPr bwMode="auto">
          <a:xfrm>
            <a:off x="4175125" y="2700338"/>
            <a:ext cx="2882900" cy="3795712"/>
          </a:xfrm>
          <a:prstGeom prst="rect">
            <a:avLst/>
          </a:prstGeom>
          <a:noFill/>
          <a:ln w="9525">
            <a:noFill/>
            <a:miter lim="800000"/>
            <a:headEnd/>
            <a:tailEnd/>
          </a:ln>
        </p:spPr>
      </p:pic>
      <p:sp>
        <p:nvSpPr>
          <p:cNvPr id="30728" name="Title 10"/>
          <p:cNvSpPr>
            <a:spLocks noGrp="1"/>
          </p:cNvSpPr>
          <p:nvPr>
            <p:ph type="title"/>
          </p:nvPr>
        </p:nvSpPr>
        <p:spPr>
          <a:xfrm>
            <a:off x="214313" y="-187325"/>
            <a:ext cx="8929687" cy="1143000"/>
          </a:xfrm>
        </p:spPr>
        <p:txBody>
          <a:bodyPr/>
          <a:lstStyle/>
          <a:p>
            <a:pPr eaLnBrk="1" hangingPunct="1"/>
            <a:r>
              <a:rPr lang="en-US" sz="3800"/>
              <a:t>Correcting for Negative Externalities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10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1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1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sz="4200">
                <a:latin typeface="Arial" pitchFamily="-107" charset="0"/>
                <a:cs typeface="Arial" pitchFamily="-107" charset="0"/>
              </a:rPr>
              <a:t>Correcting for Externalities</a:t>
            </a:r>
            <a:r>
              <a:rPr lang="en-US" sz="4000">
                <a:latin typeface="Arial" pitchFamily="-107" charset="0"/>
                <a:cs typeface="Arial" pitchFamily="-107" charset="0"/>
              </a:rPr>
              <a:t>—</a:t>
            </a:r>
            <a:r>
              <a:rPr lang="en-US" sz="4200">
                <a:latin typeface="Arial" pitchFamily="-107" charset="0"/>
                <a:cs typeface="Arial" pitchFamily="-107" charset="0"/>
              </a:rPr>
              <a:t>1 </a:t>
            </a:r>
          </a:p>
        </p:txBody>
      </p:sp>
      <p:sp>
        <p:nvSpPr>
          <p:cNvPr id="11267" name="Content Placeholder 2"/>
          <p:cNvSpPr>
            <a:spLocks noGrp="1"/>
          </p:cNvSpPr>
          <p:nvPr>
            <p:ph idx="1"/>
          </p:nvPr>
        </p:nvSpPr>
        <p:spPr>
          <a:xfrm>
            <a:off x="457200" y="1712913"/>
            <a:ext cx="8229600" cy="4895850"/>
          </a:xfrm>
        </p:spPr>
        <p:txBody>
          <a:bodyPr/>
          <a:lstStyle/>
          <a:p>
            <a:r>
              <a:rPr lang="en-US" sz="3200" b="1">
                <a:solidFill>
                  <a:srgbClr val="1492C7"/>
                </a:solidFill>
                <a:latin typeface="Arial" pitchFamily="-107" charset="0"/>
                <a:cs typeface="Arial" pitchFamily="-107" charset="0"/>
              </a:rPr>
              <a:t>Internalizing the externality</a:t>
            </a:r>
          </a:p>
          <a:p>
            <a:pPr lvl="1"/>
            <a:r>
              <a:rPr lang="en-US" sz="3000">
                <a:latin typeface="Arial" pitchFamily="-107" charset="0"/>
                <a:cs typeface="Arial" pitchFamily="-107" charset="0"/>
              </a:rPr>
              <a:t>The individual involved in the activity takes into account the social costs (or benefits) of his or her actions.</a:t>
            </a:r>
          </a:p>
          <a:p>
            <a:pPr lvl="2"/>
            <a:r>
              <a:rPr lang="en-US" sz="2200">
                <a:latin typeface="Arial" pitchFamily="-107" charset="0"/>
                <a:ea typeface="MS PGothic" pitchFamily="34" charset="-128"/>
                <a:cs typeface="MS PGothic" pitchFamily="34" charset="-128"/>
              </a:rPr>
              <a:t>So, he or she is aware of how his or her actions will impact the social welfare of the community, positively or negatively.</a:t>
            </a:r>
          </a:p>
          <a:p>
            <a:pPr lvl="1"/>
            <a:endParaRPr lang="en-US" sz="1600">
              <a:latin typeface="Arial" pitchFamily="-107" charset="0"/>
              <a:cs typeface="Arial" pitchFamily="-107" charset="0"/>
            </a:endParaRPr>
          </a:p>
          <a:p>
            <a:pPr>
              <a:buFont typeface="Arial" pitchFamily="-107" charset="0"/>
              <a:buNone/>
            </a:pPr>
            <a:endParaRPr lang="en-US" sz="28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527175"/>
          </a:xfrm>
        </p:spPr>
        <p:txBody>
          <a:bodyPr/>
          <a:lstStyle/>
          <a:p>
            <a:r>
              <a:rPr lang="en-US" sz="4200">
                <a:latin typeface="Arial" pitchFamily="-107" charset="0"/>
                <a:cs typeface="Arial" pitchFamily="-107" charset="0"/>
              </a:rPr>
              <a:t>Correcting for Externalities</a:t>
            </a:r>
            <a:r>
              <a:rPr lang="en-US" sz="4000">
                <a:latin typeface="Arial" pitchFamily="-107" charset="0"/>
                <a:cs typeface="Arial" pitchFamily="-107" charset="0"/>
              </a:rPr>
              <a:t>—</a:t>
            </a:r>
            <a:r>
              <a:rPr lang="en-US" sz="4200">
                <a:latin typeface="Arial" pitchFamily="-107" charset="0"/>
                <a:cs typeface="Arial" pitchFamily="-107" charset="0"/>
              </a:rPr>
              <a:t>2 </a:t>
            </a:r>
          </a:p>
        </p:txBody>
      </p:sp>
      <p:sp>
        <p:nvSpPr>
          <p:cNvPr id="13315" name="Content Placeholder 2"/>
          <p:cNvSpPr>
            <a:spLocks noGrp="1"/>
          </p:cNvSpPr>
          <p:nvPr>
            <p:ph idx="1"/>
          </p:nvPr>
        </p:nvSpPr>
        <p:spPr>
          <a:xfrm>
            <a:off x="457200" y="1712913"/>
            <a:ext cx="8229600" cy="4895850"/>
          </a:xfrm>
        </p:spPr>
        <p:txBody>
          <a:bodyPr/>
          <a:lstStyle/>
          <a:p>
            <a:r>
              <a:rPr lang="en-US" b="1">
                <a:solidFill>
                  <a:srgbClr val="1492C7"/>
                </a:solidFill>
                <a:latin typeface="Arial" pitchFamily="-107" charset="0"/>
                <a:cs typeface="Arial" pitchFamily="-107" charset="0"/>
              </a:rPr>
              <a:t>For negative externalities:</a:t>
            </a:r>
          </a:p>
          <a:p>
            <a:pPr lvl="1"/>
            <a:r>
              <a:rPr lang="en-US">
                <a:latin typeface="Arial" pitchFamily="-107" charset="0"/>
                <a:cs typeface="Arial" pitchFamily="-107" charset="0"/>
              </a:rPr>
              <a:t>Make firm recognize the external cost</a:t>
            </a:r>
          </a:p>
          <a:p>
            <a:pPr lvl="2"/>
            <a:r>
              <a:rPr lang="en-US">
                <a:latin typeface="Arial" pitchFamily="-107" charset="0"/>
                <a:ea typeface="MS PGothic" pitchFamily="34" charset="-128"/>
                <a:cs typeface="MS PGothic" pitchFamily="34" charset="-128"/>
              </a:rPr>
              <a:t>Tax the product</a:t>
            </a:r>
          </a:p>
          <a:p>
            <a:pPr lvl="2"/>
            <a:r>
              <a:rPr lang="en-US">
                <a:latin typeface="Arial" pitchFamily="-107" charset="0"/>
                <a:ea typeface="MS PGothic" pitchFamily="34" charset="-128"/>
                <a:cs typeface="MS PGothic" pitchFamily="34" charset="-128"/>
              </a:rPr>
              <a:t>Regulate production</a:t>
            </a:r>
          </a:p>
          <a:p>
            <a:pPr lvl="2"/>
            <a:r>
              <a:rPr lang="en-US">
                <a:latin typeface="Arial" pitchFamily="-107" charset="0"/>
                <a:ea typeface="MS PGothic" pitchFamily="34" charset="-128"/>
                <a:cs typeface="MS PGothic" pitchFamily="34" charset="-128"/>
              </a:rPr>
              <a:t>Encourage research and development of alternative substitutes to the product</a:t>
            </a:r>
          </a:p>
          <a:p>
            <a:pPr lvl="2"/>
            <a:endParaRPr lang="en-US" sz="1600">
              <a:latin typeface="Arial" pitchFamily="-107" charset="0"/>
              <a:ea typeface="MS PGothic" pitchFamily="34" charset="-128"/>
              <a:cs typeface="MS PGothic" pitchFamily="34" charset="-128"/>
            </a:endParaRPr>
          </a:p>
          <a:p>
            <a:pPr lvl="1"/>
            <a:r>
              <a:rPr lang="en-US">
                <a:latin typeface="Arial" pitchFamily="-107" charset="0"/>
                <a:cs typeface="Arial" pitchFamily="-107" charset="0"/>
              </a:rPr>
              <a:t>The firm’s costs will equal the social cost</a:t>
            </a:r>
          </a:p>
          <a:p>
            <a:pPr lvl="2"/>
            <a:r>
              <a:rPr lang="en-US">
                <a:latin typeface="Arial" pitchFamily="-107" charset="0"/>
                <a:ea typeface="MS PGothic" pitchFamily="34" charset="-128"/>
                <a:cs typeface="MS PGothic" pitchFamily="34" charset="-128"/>
              </a:rPr>
              <a:t>The supply curve shifts to the left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457200" y="0"/>
            <a:ext cx="8229600" cy="1527175"/>
          </a:xfrm>
        </p:spPr>
        <p:txBody>
          <a:bodyPr/>
          <a:lstStyle/>
          <a:p>
            <a:pPr eaLnBrk="1" hangingPunct="1"/>
            <a:r>
              <a:rPr lang="en-US">
                <a:latin typeface="Helvetica Neue" pitchFamily="-107" charset="0"/>
              </a:rPr>
              <a:t>Practice What You Know</a:t>
            </a:r>
            <a:r>
              <a:rPr lang="en-US"/>
              <a:t>—</a:t>
            </a:r>
            <a:r>
              <a:rPr lang="en-US">
                <a:latin typeface="Helvetica Neue" pitchFamily="-107" charset="0"/>
              </a:rPr>
              <a:t>3 </a:t>
            </a: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sz="3200" dirty="0"/>
              <a:t>Suppose good X creates a negative externality. Which of the following would NOT be an appropriate way to correct the negative externality?</a:t>
            </a:r>
            <a:endParaRPr lang="en-US" sz="2800" dirty="0"/>
          </a:p>
          <a:p>
            <a:pPr marL="971550" lvl="1" indent="-514350" eaLnBrk="1" hangingPunct="1">
              <a:buFont typeface="Arial" pitchFamily="-107" charset="0"/>
              <a:buAutoNum type="alphaUcPeriod"/>
            </a:pPr>
            <a:r>
              <a:rPr lang="en-US" sz="2800" dirty="0"/>
              <a:t>subsidize the production of good X</a:t>
            </a:r>
          </a:p>
          <a:p>
            <a:pPr marL="971550" lvl="1" indent="-514350" eaLnBrk="1" hangingPunct="1">
              <a:buFont typeface="Arial" pitchFamily="-107" charset="0"/>
              <a:buAutoNum type="alphaUcPeriod"/>
            </a:pPr>
            <a:r>
              <a:rPr lang="en-US" sz="2800" dirty="0"/>
              <a:t>tax the production of good X</a:t>
            </a:r>
          </a:p>
          <a:p>
            <a:pPr marL="971550" lvl="1" indent="-514350" eaLnBrk="1" hangingPunct="1">
              <a:buFont typeface="Arial" pitchFamily="-107" charset="0"/>
              <a:buAutoNum type="alphaUcPeriod"/>
            </a:pPr>
            <a:r>
              <a:rPr lang="en-US" sz="2800" dirty="0"/>
              <a:t>limit how much of good X can be produced</a:t>
            </a:r>
          </a:p>
          <a:p>
            <a:pPr marL="971550" lvl="1" indent="-514350" eaLnBrk="1" hangingPunct="1">
              <a:buFont typeface="Arial" pitchFamily="-107" charset="0"/>
              <a:buAutoNum type="alphaUcPeriod"/>
            </a:pPr>
            <a:r>
              <a:rPr lang="en-US" sz="2800" dirty="0"/>
              <a:t>require the producers of good X to pay for external costs that arise</a:t>
            </a:r>
          </a:p>
        </p:txBody>
      </p:sp>
      <p:sp>
        <p:nvSpPr>
          <p:cNvPr id="4" name="Rectangle 3" descr="Correct answer: A, subsidize the production of good X"/>
          <p:cNvSpPr/>
          <p:nvPr/>
        </p:nvSpPr>
        <p:spPr>
          <a:xfrm>
            <a:off x="723900" y="3792487"/>
            <a:ext cx="6186186" cy="50172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A graph that shows the positive externalities and social optimum of vaccines. The x axis represents quantity. The y axis represents price. There is an internal supply curve called S internal with a positive slope. There is an internal benefits demand curve called D internal with a negative slope that crosses the internal supply curve at the market equilibrium labeled as E subscript M. There is a social demand curve called D social, which is a shifted line from the internal demand curve and crosses the internal supply curve at the social optimum labeled as E subscript S. Social optimum corresponds to a higher quantity labeled as Q subscript S than market equilibrium quantity labeled as Q subscript M. The shift to the right of the social demand curve from the market demand curve creates an area labeled as &quot;Increasing vaccinations eliminated the deadweight loss due to insufficient market demand.&quot;"/>
          <p:cNvPicPr>
            <a:picLocks noChangeAspect="1"/>
          </p:cNvPicPr>
          <p:nvPr/>
        </p:nvPicPr>
        <p:blipFill>
          <a:blip r:embed="rId3"/>
          <a:srcRect/>
          <a:stretch>
            <a:fillRect/>
          </a:stretch>
        </p:blipFill>
        <p:spPr bwMode="auto">
          <a:xfrm>
            <a:off x="1001713" y="1090613"/>
            <a:ext cx="6581775" cy="5407025"/>
          </a:xfrm>
          <a:prstGeom prst="rect">
            <a:avLst/>
          </a:prstGeom>
          <a:noFill/>
          <a:ln w="9525">
            <a:noFill/>
            <a:miter lim="800000"/>
            <a:headEnd/>
            <a:tailEnd/>
          </a:ln>
        </p:spPr>
      </p:pic>
      <p:pic>
        <p:nvPicPr>
          <p:cNvPr id="15" name="Picture 14" descr=" "/>
          <p:cNvPicPr>
            <a:picLocks noChangeAspect="1"/>
          </p:cNvPicPr>
          <p:nvPr/>
        </p:nvPicPr>
        <p:blipFill>
          <a:blip r:embed="rId4"/>
          <a:srcRect/>
          <a:stretch>
            <a:fillRect/>
          </a:stretch>
        </p:blipFill>
        <p:spPr bwMode="auto">
          <a:xfrm>
            <a:off x="3897313" y="884238"/>
            <a:ext cx="3760787" cy="2628900"/>
          </a:xfrm>
          <a:prstGeom prst="rect">
            <a:avLst/>
          </a:prstGeom>
          <a:noFill/>
          <a:ln w="9525">
            <a:noFill/>
            <a:miter lim="800000"/>
            <a:headEnd/>
            <a:tailEnd/>
          </a:ln>
        </p:spPr>
      </p:pic>
      <p:pic>
        <p:nvPicPr>
          <p:cNvPr id="6" name="Picture 5" descr=" "/>
          <p:cNvPicPr>
            <a:picLocks noChangeAspect="1"/>
          </p:cNvPicPr>
          <p:nvPr/>
        </p:nvPicPr>
        <p:blipFill>
          <a:blip r:embed="rId5"/>
          <a:srcRect/>
          <a:stretch>
            <a:fillRect/>
          </a:stretch>
        </p:blipFill>
        <p:spPr bwMode="auto">
          <a:xfrm>
            <a:off x="1798638" y="1789113"/>
            <a:ext cx="5384800" cy="3975100"/>
          </a:xfrm>
          <a:prstGeom prst="rect">
            <a:avLst/>
          </a:prstGeom>
          <a:noFill/>
          <a:ln w="9525">
            <a:noFill/>
            <a:miter lim="800000"/>
            <a:headEnd/>
            <a:tailEnd/>
          </a:ln>
        </p:spPr>
      </p:pic>
      <p:pic>
        <p:nvPicPr>
          <p:cNvPr id="10" name="Picture 9" descr=" "/>
          <p:cNvPicPr>
            <a:picLocks noChangeAspect="1"/>
          </p:cNvPicPr>
          <p:nvPr/>
        </p:nvPicPr>
        <p:blipFill>
          <a:blip r:embed="rId6"/>
          <a:srcRect/>
          <a:stretch>
            <a:fillRect/>
          </a:stretch>
        </p:blipFill>
        <p:spPr bwMode="auto">
          <a:xfrm>
            <a:off x="1798638" y="1584325"/>
            <a:ext cx="5129212" cy="3525838"/>
          </a:xfrm>
          <a:prstGeom prst="rect">
            <a:avLst/>
          </a:prstGeom>
          <a:noFill/>
          <a:ln w="9525">
            <a:noFill/>
            <a:miter lim="800000"/>
            <a:headEnd/>
            <a:tailEnd/>
          </a:ln>
        </p:spPr>
      </p:pic>
      <p:pic>
        <p:nvPicPr>
          <p:cNvPr id="11" name="Picture 10" descr=" "/>
          <p:cNvPicPr>
            <a:picLocks noChangeAspect="1"/>
          </p:cNvPicPr>
          <p:nvPr/>
        </p:nvPicPr>
        <p:blipFill>
          <a:blip r:embed="rId7"/>
          <a:srcRect/>
          <a:stretch>
            <a:fillRect/>
          </a:stretch>
        </p:blipFill>
        <p:spPr bwMode="auto">
          <a:xfrm>
            <a:off x="2700338" y="1692275"/>
            <a:ext cx="4978400" cy="3740150"/>
          </a:xfrm>
          <a:prstGeom prst="rect">
            <a:avLst/>
          </a:prstGeom>
          <a:noFill/>
          <a:ln w="9525">
            <a:noFill/>
            <a:miter lim="800000"/>
            <a:headEnd/>
            <a:tailEnd/>
          </a:ln>
        </p:spPr>
      </p:pic>
      <p:pic>
        <p:nvPicPr>
          <p:cNvPr id="7" name="Picture 6" descr=" "/>
          <p:cNvPicPr>
            <a:picLocks noChangeAspect="1"/>
          </p:cNvPicPr>
          <p:nvPr/>
        </p:nvPicPr>
        <p:blipFill>
          <a:blip r:embed="rId8"/>
          <a:srcRect/>
          <a:stretch>
            <a:fillRect/>
          </a:stretch>
        </p:blipFill>
        <p:spPr bwMode="auto">
          <a:xfrm>
            <a:off x="2308225" y="2725738"/>
            <a:ext cx="1709738" cy="3846512"/>
          </a:xfrm>
          <a:prstGeom prst="rect">
            <a:avLst/>
          </a:prstGeom>
          <a:noFill/>
          <a:ln w="9525">
            <a:noFill/>
            <a:miter lim="800000"/>
            <a:headEnd/>
            <a:tailEnd/>
          </a:ln>
        </p:spPr>
      </p:pic>
      <p:pic>
        <p:nvPicPr>
          <p:cNvPr id="9" name="Picture 8" descr=" "/>
          <p:cNvPicPr>
            <a:picLocks noChangeAspect="1"/>
          </p:cNvPicPr>
          <p:nvPr/>
        </p:nvPicPr>
        <p:blipFill>
          <a:blip r:embed="rId9"/>
          <a:srcRect/>
          <a:stretch>
            <a:fillRect/>
          </a:stretch>
        </p:blipFill>
        <p:spPr bwMode="auto">
          <a:xfrm>
            <a:off x="3929063" y="2984500"/>
            <a:ext cx="2778125" cy="3590925"/>
          </a:xfrm>
          <a:prstGeom prst="rect">
            <a:avLst/>
          </a:prstGeom>
          <a:noFill/>
          <a:ln w="9525">
            <a:noFill/>
            <a:miter lim="800000"/>
            <a:headEnd/>
            <a:tailEnd/>
          </a:ln>
        </p:spPr>
      </p:pic>
      <p:sp>
        <p:nvSpPr>
          <p:cNvPr id="38920" name="Title 11"/>
          <p:cNvSpPr>
            <a:spLocks noGrp="1"/>
          </p:cNvSpPr>
          <p:nvPr>
            <p:ph type="title"/>
          </p:nvPr>
        </p:nvSpPr>
        <p:spPr>
          <a:xfrm>
            <a:off x="160338" y="-173038"/>
            <a:ext cx="8983662" cy="1143001"/>
          </a:xfrm>
        </p:spPr>
        <p:txBody>
          <a:bodyPr/>
          <a:lstStyle/>
          <a:p>
            <a:pPr eaLnBrk="1" hangingPunct="1"/>
            <a:r>
              <a:rPr lang="en-US" sz="3900"/>
              <a:t>Correcting for Positive Externalities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1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sz="4200">
                <a:latin typeface="Arial" pitchFamily="-107" charset="0"/>
                <a:cs typeface="Arial" pitchFamily="-107" charset="0"/>
              </a:rPr>
              <a:t>Correcting for Externalities</a:t>
            </a:r>
            <a:r>
              <a:rPr lang="en-US" sz="4000">
                <a:latin typeface="Arial" pitchFamily="-107" charset="0"/>
                <a:cs typeface="Arial" pitchFamily="-107" charset="0"/>
              </a:rPr>
              <a:t>—</a:t>
            </a:r>
            <a:r>
              <a:rPr lang="en-US" sz="4200">
                <a:latin typeface="Arial" pitchFamily="-107" charset="0"/>
                <a:cs typeface="Arial" pitchFamily="-107" charset="0"/>
              </a:rPr>
              <a:t>3 </a:t>
            </a:r>
          </a:p>
        </p:txBody>
      </p:sp>
      <p:sp>
        <p:nvSpPr>
          <p:cNvPr id="13315" name="Content Placeholder 2"/>
          <p:cNvSpPr>
            <a:spLocks noGrp="1"/>
          </p:cNvSpPr>
          <p:nvPr>
            <p:ph idx="1"/>
          </p:nvPr>
        </p:nvSpPr>
        <p:spPr>
          <a:xfrm>
            <a:off x="457200" y="1712913"/>
            <a:ext cx="8229600" cy="4895850"/>
          </a:xfrm>
        </p:spPr>
        <p:txBody>
          <a:bodyPr/>
          <a:lstStyle/>
          <a:p>
            <a:r>
              <a:rPr lang="en-US" b="1">
                <a:solidFill>
                  <a:srgbClr val="1492C7"/>
                </a:solidFill>
                <a:latin typeface="Arial" pitchFamily="-107" charset="0"/>
                <a:cs typeface="Arial" pitchFamily="-107" charset="0"/>
              </a:rPr>
              <a:t>For positive externalities:</a:t>
            </a:r>
          </a:p>
          <a:p>
            <a:pPr lvl="1"/>
            <a:r>
              <a:rPr lang="en-US">
                <a:latin typeface="Arial" pitchFamily="-107" charset="0"/>
                <a:cs typeface="Arial" pitchFamily="-107" charset="0"/>
              </a:rPr>
              <a:t>Help individuals realize external benefits</a:t>
            </a:r>
          </a:p>
          <a:p>
            <a:pPr lvl="2"/>
            <a:r>
              <a:rPr lang="en-US">
                <a:latin typeface="Arial" pitchFamily="-107" charset="0"/>
                <a:ea typeface="MS PGothic" pitchFamily="34" charset="-128"/>
                <a:cs typeface="MS PGothic" pitchFamily="34" charset="-128"/>
              </a:rPr>
              <a:t>Finance and/or subsidize production and consumption of the good</a:t>
            </a:r>
          </a:p>
          <a:p>
            <a:pPr lvl="2"/>
            <a:r>
              <a:rPr lang="en-US">
                <a:latin typeface="Arial" pitchFamily="-107" charset="0"/>
                <a:ea typeface="MS PGothic" pitchFamily="34" charset="-128"/>
                <a:cs typeface="MS PGothic" pitchFamily="34" charset="-128"/>
              </a:rPr>
              <a:t>Laws requiring consumption</a:t>
            </a:r>
          </a:p>
          <a:p>
            <a:pPr lvl="2"/>
            <a:r>
              <a:rPr lang="en-US">
                <a:latin typeface="Arial" pitchFamily="-107" charset="0"/>
                <a:ea typeface="MS PGothic" pitchFamily="34" charset="-128"/>
                <a:cs typeface="MS PGothic" pitchFamily="34" charset="-128"/>
              </a:rPr>
              <a:t>Enourage research and development of similar goods</a:t>
            </a:r>
            <a:endParaRPr lang="en-US" sz="1600">
              <a:latin typeface="Arial" pitchFamily="-107" charset="0"/>
              <a:ea typeface="Helvetica Neue" pitchFamily="-107" charset="0"/>
              <a:cs typeface="Helvetica Neue" pitchFamily="-107" charset="0"/>
            </a:endParaRPr>
          </a:p>
          <a:p>
            <a:pPr lvl="1"/>
            <a:r>
              <a:rPr lang="en-US">
                <a:latin typeface="Arial" pitchFamily="-107" charset="0"/>
                <a:cs typeface="Arial" pitchFamily="-107" charset="0"/>
              </a:rPr>
              <a:t>The consumer realizes the full (social) benefits</a:t>
            </a:r>
          </a:p>
          <a:p>
            <a:pPr lvl="2"/>
            <a:r>
              <a:rPr lang="en-US">
                <a:latin typeface="Arial" pitchFamily="-107" charset="0"/>
                <a:ea typeface="MS PGothic" pitchFamily="34" charset="-128"/>
                <a:cs typeface="MS PGothic" pitchFamily="34" charset="-128"/>
              </a:rPr>
              <a:t>The demand curve shifts to the right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Property Rights</a:t>
            </a:r>
          </a:p>
        </p:txBody>
      </p:sp>
      <p:sp>
        <p:nvSpPr>
          <p:cNvPr id="16387"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Externalities often arise because of a lack of clearly defined </a:t>
            </a:r>
            <a:r>
              <a:rPr lang="en-US" sz="3200" u="sng" dirty="0">
                <a:latin typeface="Arial" pitchFamily="-107" charset="0"/>
                <a:cs typeface="Arial" pitchFamily="-107" charset="0"/>
              </a:rPr>
              <a:t>property rights</a:t>
            </a:r>
            <a:r>
              <a:rPr lang="en-US" sz="3200" dirty="0">
                <a:latin typeface="Arial" pitchFamily="-107" charset="0"/>
                <a:cs typeface="Arial" pitchFamily="-107" charset="0"/>
              </a:rPr>
              <a:t>.</a:t>
            </a:r>
          </a:p>
          <a:p>
            <a:endParaRPr lang="en-US" sz="1600" dirty="0">
              <a:latin typeface="Arial" pitchFamily="-107" charset="0"/>
              <a:cs typeface="Arial" pitchFamily="-107" charset="0"/>
            </a:endParaRPr>
          </a:p>
          <a:p>
            <a:r>
              <a:rPr lang="en-US" sz="3200" b="1" dirty="0">
                <a:solidFill>
                  <a:srgbClr val="1492C7"/>
                </a:solidFill>
                <a:latin typeface="Arial" pitchFamily="-107" charset="0"/>
                <a:cs typeface="Arial" pitchFamily="-107" charset="0"/>
              </a:rPr>
              <a:t>Property rights</a:t>
            </a:r>
          </a:p>
          <a:p>
            <a:pPr lvl="1"/>
            <a:r>
              <a:rPr lang="en-US" sz="2800" dirty="0">
                <a:latin typeface="Arial" pitchFamily="-107" charset="0"/>
                <a:cs typeface="Arial" pitchFamily="-107" charset="0"/>
              </a:rPr>
              <a:t>Give the owner the ability to exercise control over a resource</a:t>
            </a:r>
          </a:p>
          <a:p>
            <a:r>
              <a:rPr lang="en-US" sz="3200" b="1" dirty="0">
                <a:solidFill>
                  <a:srgbClr val="1492C7"/>
                </a:solidFill>
                <a:latin typeface="Arial" pitchFamily="-107" charset="0"/>
                <a:cs typeface="Arial" pitchFamily="-107" charset="0"/>
              </a:rPr>
              <a:t>Private property</a:t>
            </a:r>
          </a:p>
          <a:p>
            <a:pPr lvl="1"/>
            <a:r>
              <a:rPr lang="en-US" sz="2800" dirty="0">
                <a:latin typeface="Arial" pitchFamily="-107" charset="0"/>
                <a:cs typeface="Arial" pitchFamily="-107" charset="0"/>
              </a:rPr>
              <a:t>Provides exclusive right of ownership that allows for the use and exchange of property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23825" y="0"/>
            <a:ext cx="9020175" cy="1527175"/>
          </a:xfrm>
        </p:spPr>
        <p:txBody>
          <a:bodyPr/>
          <a:lstStyle/>
          <a:p>
            <a:r>
              <a:rPr lang="en-US" sz="4200">
                <a:latin typeface="Arial" pitchFamily="-107" charset="0"/>
                <a:cs typeface="Arial" pitchFamily="-107" charset="0"/>
              </a:rPr>
              <a:t>Property Rights Create Incentives</a:t>
            </a:r>
          </a:p>
        </p:txBody>
      </p:sp>
      <p:sp>
        <p:nvSpPr>
          <p:cNvPr id="17411"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3200" dirty="0">
                <a:latin typeface="Arial" pitchFamily="-107" charset="0"/>
                <a:cs typeface="Arial" pitchFamily="-107" charset="0"/>
              </a:rPr>
              <a:t>Incentive to </a:t>
            </a:r>
            <a:r>
              <a:rPr lang="en-US" sz="3200" dirty="0">
                <a:solidFill>
                  <a:srgbClr val="1492C7"/>
                </a:solidFill>
                <a:latin typeface="Arial" pitchFamily="-107" charset="0"/>
                <a:cs typeface="Arial" pitchFamily="-107" charset="0"/>
              </a:rPr>
              <a:t>maintain</a:t>
            </a:r>
          </a:p>
          <a:p>
            <a:pPr marL="514350" indent="-514350">
              <a:buFont typeface="Calibri" pitchFamily="-107" charset="0"/>
              <a:buAutoNum type="arabicPeriod"/>
            </a:pPr>
            <a:endParaRPr lang="en-US" sz="1600" dirty="0">
              <a:latin typeface="Arial" pitchFamily="-107" charset="0"/>
              <a:cs typeface="Arial" pitchFamily="-107" charset="0"/>
            </a:endParaRPr>
          </a:p>
          <a:p>
            <a:pPr marL="514350" indent="-514350">
              <a:buFont typeface="Calibri" pitchFamily="-107" charset="0"/>
              <a:buAutoNum type="arabicPeriod"/>
            </a:pPr>
            <a:r>
              <a:rPr lang="en-US" sz="3200" dirty="0">
                <a:latin typeface="Arial" pitchFamily="-107" charset="0"/>
                <a:cs typeface="Arial" pitchFamily="-107" charset="0"/>
              </a:rPr>
              <a:t>Incentive to </a:t>
            </a:r>
            <a:r>
              <a:rPr lang="en-US" sz="3200" dirty="0">
                <a:solidFill>
                  <a:srgbClr val="1492C7"/>
                </a:solidFill>
                <a:latin typeface="Arial" pitchFamily="-107" charset="0"/>
                <a:cs typeface="Arial" pitchFamily="-107" charset="0"/>
              </a:rPr>
              <a:t>protect</a:t>
            </a:r>
          </a:p>
          <a:p>
            <a:pPr marL="514350" indent="-514350">
              <a:buFont typeface="Calibri" pitchFamily="-107" charset="0"/>
              <a:buAutoNum type="arabicPeriod"/>
            </a:pPr>
            <a:endParaRPr lang="en-US" sz="1600" dirty="0">
              <a:latin typeface="Arial" pitchFamily="-107" charset="0"/>
              <a:cs typeface="Arial" pitchFamily="-107" charset="0"/>
            </a:endParaRPr>
          </a:p>
          <a:p>
            <a:pPr marL="514350" indent="-514350">
              <a:buFont typeface="Calibri" pitchFamily="-107" charset="0"/>
              <a:buAutoNum type="arabicPeriod"/>
            </a:pPr>
            <a:r>
              <a:rPr lang="en-US" sz="3200" dirty="0">
                <a:latin typeface="Arial" pitchFamily="-107" charset="0"/>
                <a:cs typeface="Arial" pitchFamily="-107" charset="0"/>
              </a:rPr>
              <a:t>Incentive to </a:t>
            </a:r>
            <a:r>
              <a:rPr lang="en-US" sz="3200" dirty="0">
                <a:solidFill>
                  <a:srgbClr val="1492C7"/>
                </a:solidFill>
                <a:latin typeface="Arial" pitchFamily="-107" charset="0"/>
                <a:cs typeface="Arial" pitchFamily="-107" charset="0"/>
              </a:rPr>
              <a:t>conserve</a:t>
            </a:r>
          </a:p>
          <a:p>
            <a:pPr marL="514350" indent="-514350">
              <a:buFont typeface="Calibri" pitchFamily="-107" charset="0"/>
              <a:buAutoNum type="arabicPeriod"/>
            </a:pPr>
            <a:endParaRPr lang="en-US" sz="1600" dirty="0">
              <a:latin typeface="Arial" pitchFamily="-107" charset="0"/>
              <a:cs typeface="Arial" pitchFamily="-107" charset="0"/>
            </a:endParaRPr>
          </a:p>
          <a:p>
            <a:pPr marL="514350" indent="-514350">
              <a:buFont typeface="Calibri" pitchFamily="-107" charset="0"/>
              <a:buAutoNum type="arabicPeriod"/>
            </a:pPr>
            <a:r>
              <a:rPr lang="en-US" sz="3200" dirty="0">
                <a:latin typeface="Arial" pitchFamily="-107" charset="0"/>
                <a:cs typeface="Arial" pitchFamily="-107" charset="0"/>
              </a:rPr>
              <a:t>Incentive to </a:t>
            </a:r>
            <a:r>
              <a:rPr lang="en-US" sz="3200" dirty="0">
                <a:solidFill>
                  <a:srgbClr val="1492C7"/>
                </a:solidFill>
                <a:latin typeface="Arial" pitchFamily="-107" charset="0"/>
                <a:cs typeface="Arial" pitchFamily="-107" charset="0"/>
              </a:rPr>
              <a:t>trade with others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Coase Theorem—1 </a:t>
            </a:r>
          </a:p>
        </p:txBody>
      </p:sp>
      <p:sp>
        <p:nvSpPr>
          <p:cNvPr id="22531" name="Content Placeholder 2"/>
          <p:cNvSpPr>
            <a:spLocks noGrp="1"/>
          </p:cNvSpPr>
          <p:nvPr>
            <p:ph idx="1"/>
          </p:nvPr>
        </p:nvSpPr>
        <p:spPr>
          <a:xfrm>
            <a:off x="174625" y="1638300"/>
            <a:ext cx="5853113" cy="5219700"/>
          </a:xfrm>
        </p:spPr>
        <p:txBody>
          <a:bodyPr/>
          <a:lstStyle/>
          <a:p>
            <a:r>
              <a:rPr lang="en-US" sz="2800" dirty="0">
                <a:latin typeface="Arial" pitchFamily="-107" charset="0"/>
                <a:cs typeface="Arial" pitchFamily="-107" charset="0"/>
              </a:rPr>
              <a:t>Two adjacent farmers, no fences</a:t>
            </a:r>
          </a:p>
          <a:p>
            <a:pPr lvl="1"/>
            <a:r>
              <a:rPr lang="en-US" sz="2400" dirty="0">
                <a:latin typeface="Arial" pitchFamily="-107" charset="0"/>
                <a:cs typeface="Arial" pitchFamily="-107" charset="0"/>
              </a:rPr>
              <a:t>One raising cattle</a:t>
            </a:r>
          </a:p>
          <a:p>
            <a:pPr lvl="1"/>
            <a:r>
              <a:rPr lang="en-US" sz="2400" dirty="0">
                <a:latin typeface="Arial" pitchFamily="-107" charset="0"/>
                <a:cs typeface="Arial" pitchFamily="-107" charset="0"/>
              </a:rPr>
              <a:t>One growing wheat</a:t>
            </a:r>
          </a:p>
          <a:p>
            <a:r>
              <a:rPr lang="en-US" sz="2800" dirty="0">
                <a:latin typeface="Arial" pitchFamily="-107" charset="0"/>
                <a:cs typeface="Arial" pitchFamily="-107" charset="0"/>
              </a:rPr>
              <a:t>Scenario 1: The cattle rancher is liable for damages the cows cause</a:t>
            </a:r>
          </a:p>
          <a:p>
            <a:r>
              <a:rPr lang="en-US" sz="2800" dirty="0">
                <a:latin typeface="Arial" pitchFamily="-107" charset="0"/>
                <a:cs typeface="Arial" pitchFamily="-107" charset="0"/>
              </a:rPr>
              <a:t>Options for cattle rancher</a:t>
            </a:r>
          </a:p>
          <a:p>
            <a:pPr lvl="1"/>
            <a:r>
              <a:rPr lang="en-US" sz="2400" dirty="0">
                <a:latin typeface="Arial" pitchFamily="-107" charset="0"/>
                <a:cs typeface="Arial" pitchFamily="-107" charset="0"/>
              </a:rPr>
              <a:t>Put up a fence</a:t>
            </a:r>
          </a:p>
          <a:p>
            <a:pPr lvl="1"/>
            <a:r>
              <a:rPr lang="en-US" sz="2400" dirty="0">
                <a:latin typeface="Arial" pitchFamily="-107" charset="0"/>
                <a:cs typeface="Arial" pitchFamily="-107" charset="0"/>
              </a:rPr>
              <a:t>Pay damages to wheat farmer</a:t>
            </a:r>
          </a:p>
          <a:p>
            <a:pPr lvl="1"/>
            <a:r>
              <a:rPr lang="en-US" sz="2400" dirty="0">
                <a:latin typeface="Arial" pitchFamily="-107" charset="0"/>
                <a:cs typeface="Arial" pitchFamily="-107" charset="0"/>
              </a:rPr>
              <a:t>Rancher will consider costs of both to make choice</a:t>
            </a:r>
          </a:p>
        </p:txBody>
      </p:sp>
      <p:pic>
        <p:nvPicPr>
          <p:cNvPr id="22532" name="Picture 7" descr="Three cows grazing on grass. "/>
          <p:cNvPicPr>
            <a:picLocks noChangeAspect="1" noChangeArrowheads="1"/>
          </p:cNvPicPr>
          <p:nvPr/>
        </p:nvPicPr>
        <p:blipFill>
          <a:blip r:embed="rId3"/>
          <a:srcRect/>
          <a:stretch>
            <a:fillRect/>
          </a:stretch>
        </p:blipFill>
        <p:spPr bwMode="auto">
          <a:xfrm>
            <a:off x="6215063" y="1781175"/>
            <a:ext cx="2503487" cy="1519238"/>
          </a:xfrm>
          <a:prstGeom prst="rect">
            <a:avLst/>
          </a:prstGeom>
          <a:noFill/>
          <a:ln w="9525">
            <a:noFill/>
            <a:miter lim="800000"/>
            <a:headEnd/>
            <a:tailEnd/>
          </a:ln>
        </p:spPr>
      </p:pic>
      <p:pic>
        <p:nvPicPr>
          <p:cNvPr id="22533" name="Picture 8" descr="Wheat crop."/>
          <p:cNvPicPr>
            <a:picLocks noChangeAspect="1" noChangeArrowheads="1"/>
          </p:cNvPicPr>
          <p:nvPr/>
        </p:nvPicPr>
        <p:blipFill>
          <a:blip r:embed="rId4"/>
          <a:srcRect/>
          <a:stretch>
            <a:fillRect/>
          </a:stretch>
        </p:blipFill>
        <p:spPr bwMode="auto">
          <a:xfrm>
            <a:off x="6503988" y="3914775"/>
            <a:ext cx="1974850" cy="269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Previously</a:t>
            </a:r>
          </a:p>
        </p:txBody>
      </p:sp>
      <p:sp>
        <p:nvSpPr>
          <p:cNvPr id="12290"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Consumer surplus is the difference between what a consumer is willing to pay and the price actually paid for a good or service.</a:t>
            </a:r>
          </a:p>
          <a:p>
            <a:r>
              <a:rPr lang="en-US" sz="2800">
                <a:latin typeface="Arial" pitchFamily="-107" charset="0"/>
                <a:cs typeface="Arial" pitchFamily="-107" charset="0"/>
              </a:rPr>
              <a:t>Producer surplus is the difference between the minimum price a producer is willing to accept and the payments he or she actually receives from selling a good.</a:t>
            </a:r>
          </a:p>
          <a:p>
            <a:r>
              <a:rPr lang="en-US" sz="2800">
                <a:latin typeface="Arial" pitchFamily="-107" charset="0"/>
                <a:cs typeface="Arial" pitchFamily="-107" charset="0"/>
              </a:rPr>
              <a:t>Excise taxes—such as taxes on gasoline, cigarettes, and alcohol—create deadweight loss and reduce overall economic welfare.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Coase Theorem—2 </a:t>
            </a:r>
          </a:p>
        </p:txBody>
      </p:sp>
      <p:sp>
        <p:nvSpPr>
          <p:cNvPr id="23555"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Scenario 2: The wheat farmer does not have a legal right to cattle-free fields</a:t>
            </a:r>
          </a:p>
          <a:p>
            <a:r>
              <a:rPr lang="en-US" sz="2800" dirty="0">
                <a:latin typeface="Arial" pitchFamily="-107" charset="0"/>
                <a:cs typeface="Arial" pitchFamily="-107" charset="0"/>
              </a:rPr>
              <a:t>Options for farmer</a:t>
            </a:r>
          </a:p>
          <a:p>
            <a:pPr lvl="1"/>
            <a:r>
              <a:rPr lang="en-US" sz="2400" dirty="0">
                <a:latin typeface="Arial" pitchFamily="-107" charset="0"/>
                <a:cs typeface="Arial" pitchFamily="-107" charset="0"/>
              </a:rPr>
              <a:t>Put up a fence</a:t>
            </a:r>
          </a:p>
          <a:p>
            <a:pPr lvl="1"/>
            <a:r>
              <a:rPr lang="en-US" sz="2400" dirty="0">
                <a:latin typeface="Arial" pitchFamily="-107" charset="0"/>
                <a:cs typeface="Arial" pitchFamily="-107" charset="0"/>
              </a:rPr>
              <a:t>Accept occasional cattle damage</a:t>
            </a:r>
          </a:p>
          <a:p>
            <a:r>
              <a:rPr lang="en-US" sz="2800" dirty="0">
                <a:latin typeface="Arial" pitchFamily="-107" charset="0"/>
                <a:cs typeface="Arial" pitchFamily="-107" charset="0"/>
              </a:rPr>
              <a:t>Result?</a:t>
            </a:r>
          </a:p>
          <a:p>
            <a:pPr lvl="1"/>
            <a:r>
              <a:rPr lang="en-US" sz="2400" dirty="0">
                <a:latin typeface="Arial" pitchFamily="-107" charset="0"/>
                <a:cs typeface="Arial" pitchFamily="-107" charset="0"/>
              </a:rPr>
              <a:t>If property rights are fully specified, either the cattle rancher or wheat farmer will build a fence</a:t>
            </a:r>
          </a:p>
          <a:p>
            <a:endParaRPr lang="en-US" sz="24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Coase Theorem—3 </a:t>
            </a:r>
          </a:p>
        </p:txBody>
      </p:sp>
      <p:sp>
        <p:nvSpPr>
          <p:cNvPr id="23555" name="Content Placeholder 2"/>
          <p:cNvSpPr>
            <a:spLocks noGrp="1"/>
          </p:cNvSpPr>
          <p:nvPr>
            <p:ph idx="1"/>
          </p:nvPr>
        </p:nvSpPr>
        <p:spPr>
          <a:xfrm>
            <a:off x="457200" y="1712913"/>
            <a:ext cx="8229600" cy="4895850"/>
          </a:xfrm>
        </p:spPr>
        <p:txBody>
          <a:bodyPr/>
          <a:lstStyle/>
          <a:p>
            <a:r>
              <a:rPr lang="en-US" sz="3200" b="1">
                <a:solidFill>
                  <a:srgbClr val="1492C7"/>
                </a:solidFill>
                <a:latin typeface="Arial" pitchFamily="-107" charset="0"/>
                <a:cs typeface="Arial" pitchFamily="-107" charset="0"/>
              </a:rPr>
              <a:t>Coase theorem</a:t>
            </a:r>
          </a:p>
          <a:p>
            <a:pPr lvl="1"/>
            <a:r>
              <a:rPr lang="en-US" sz="2800">
                <a:latin typeface="Arial" pitchFamily="-107" charset="0"/>
                <a:cs typeface="Arial" pitchFamily="-107" charset="0"/>
              </a:rPr>
              <a:t>If there are no barriers to negotiations, and if property rights are fully specified, interested parties will bargain to correct externalities.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King of Queens</a:t>
            </a:r>
          </a:p>
        </p:txBody>
      </p:sp>
      <p:sp>
        <p:nvSpPr>
          <p:cNvPr id="53250" name="Content Placeholder 2"/>
          <p:cNvSpPr>
            <a:spLocks noGrp="1"/>
          </p:cNvSpPr>
          <p:nvPr>
            <p:ph idx="1"/>
          </p:nvPr>
        </p:nvSpPr>
        <p:spPr>
          <a:xfrm>
            <a:off x="457200" y="1712913"/>
            <a:ext cx="8229600" cy="3222625"/>
          </a:xfrm>
        </p:spPr>
        <p:txBody>
          <a:bodyPr/>
          <a:lstStyle/>
          <a:p>
            <a:r>
              <a:rPr lang="en-US">
                <a:latin typeface="Arial" pitchFamily="-107" charset="0"/>
                <a:cs typeface="Arial" pitchFamily="-107" charset="0"/>
              </a:rPr>
              <a:t>Coase theorem</a:t>
            </a:r>
          </a:p>
          <a:p>
            <a:r>
              <a:rPr lang="en-US">
                <a:latin typeface="Arial" pitchFamily="-107" charset="0"/>
                <a:cs typeface="Arial" pitchFamily="-107" charset="0"/>
              </a:rPr>
              <a:t>In this clip, a barking dog creates a negative externality. See how the parties involved work out a private solution.</a:t>
            </a:r>
          </a:p>
        </p:txBody>
      </p:sp>
      <p:pic>
        <p:nvPicPr>
          <p:cNvPr id="53251" name="Picture 4" descr="Tip #245: Externalities in The King of Queens, “Dog Days”">
            <a:hlinkClick r:id="rId3"/>
          </p:cNvPr>
          <p:cNvPicPr>
            <a:picLocks noChangeAspect="1"/>
          </p:cNvPicPr>
          <p:nvPr/>
        </p:nvPicPr>
        <p:blipFill>
          <a:blip r:embed="rId4"/>
          <a:srcRect l="20306" t="18303" r="22078" b="25455"/>
          <a:stretch>
            <a:fillRect/>
          </a:stretch>
        </p:blipFill>
        <p:spPr bwMode="auto">
          <a:xfrm>
            <a:off x="3797300" y="4718050"/>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Private and Public Goods</a:t>
            </a:r>
          </a:p>
        </p:txBody>
      </p:sp>
      <p:sp>
        <p:nvSpPr>
          <p:cNvPr id="25603"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Economists differentiate private and public goods based on two characteristics:</a:t>
            </a:r>
          </a:p>
          <a:p>
            <a:endParaRPr lang="en-US" sz="1600">
              <a:latin typeface="Arial" pitchFamily="-107" charset="0"/>
              <a:cs typeface="Arial" pitchFamily="-107" charset="0"/>
            </a:endParaRPr>
          </a:p>
          <a:p>
            <a:r>
              <a:rPr lang="en-US" sz="3200" b="1">
                <a:solidFill>
                  <a:srgbClr val="1492C7"/>
                </a:solidFill>
                <a:latin typeface="Arial" pitchFamily="-107" charset="0"/>
                <a:cs typeface="Arial" pitchFamily="-107" charset="0"/>
              </a:rPr>
              <a:t>Excludable</a:t>
            </a:r>
          </a:p>
          <a:p>
            <a:pPr lvl="1"/>
            <a:r>
              <a:rPr lang="en-US" sz="2800">
                <a:latin typeface="Arial" pitchFamily="-107" charset="0"/>
                <a:cs typeface="Arial" pitchFamily="-107" charset="0"/>
              </a:rPr>
              <a:t>It is possible to prevent consumers who have not paid for it from having access to it.</a:t>
            </a:r>
          </a:p>
          <a:p>
            <a:pPr lvl="1"/>
            <a:endParaRPr lang="en-US" sz="1200">
              <a:latin typeface="Arial" pitchFamily="-107" charset="0"/>
              <a:cs typeface="Arial" pitchFamily="-107" charset="0"/>
            </a:endParaRPr>
          </a:p>
          <a:p>
            <a:r>
              <a:rPr lang="en-US" sz="3200" b="1">
                <a:solidFill>
                  <a:srgbClr val="1492C7"/>
                </a:solidFill>
                <a:latin typeface="Arial" pitchFamily="-107" charset="0"/>
                <a:cs typeface="Arial" pitchFamily="-107" charset="0"/>
              </a:rPr>
              <a:t>Rival</a:t>
            </a:r>
          </a:p>
          <a:p>
            <a:pPr lvl="1"/>
            <a:r>
              <a:rPr lang="en-US" sz="2800">
                <a:latin typeface="Arial" pitchFamily="-107" charset="0"/>
                <a:cs typeface="Arial" pitchFamily="-107" charset="0"/>
              </a:rPr>
              <a:t>The good cannot be enjoyed by more than one person at a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Private Goods</a:t>
            </a:r>
          </a:p>
        </p:txBody>
      </p:sp>
      <p:sp>
        <p:nvSpPr>
          <p:cNvPr id="25603" name="Content Placeholder 2"/>
          <p:cNvSpPr>
            <a:spLocks noGrp="1"/>
          </p:cNvSpPr>
          <p:nvPr>
            <p:ph idx="1"/>
          </p:nvPr>
        </p:nvSpPr>
        <p:spPr>
          <a:xfrm>
            <a:off x="457200" y="1712913"/>
            <a:ext cx="8229600" cy="4895850"/>
          </a:xfrm>
        </p:spPr>
        <p:txBody>
          <a:bodyPr/>
          <a:lstStyle/>
          <a:p>
            <a:r>
              <a:rPr lang="en-US" sz="3200" b="1">
                <a:solidFill>
                  <a:srgbClr val="1492C7"/>
                </a:solidFill>
                <a:latin typeface="Arial" pitchFamily="-107" charset="0"/>
                <a:cs typeface="Arial" pitchFamily="-107" charset="0"/>
              </a:rPr>
              <a:t>Private goods</a:t>
            </a:r>
          </a:p>
          <a:p>
            <a:pPr lvl="1"/>
            <a:r>
              <a:rPr lang="en-US" sz="2800">
                <a:latin typeface="Arial" pitchFamily="-107" charset="0"/>
                <a:cs typeface="Arial" pitchFamily="-107" charset="0"/>
              </a:rPr>
              <a:t>Are both excludable and rival in consumption</a:t>
            </a:r>
          </a:p>
          <a:p>
            <a:pPr lvl="1"/>
            <a:r>
              <a:rPr lang="en-US" sz="2800">
                <a:latin typeface="Arial" pitchFamily="-107" charset="0"/>
                <a:cs typeface="Arial" pitchFamily="-107" charset="0"/>
              </a:rPr>
              <a:t>Most goods we purchase and consume are private goods</a:t>
            </a:r>
          </a:p>
        </p:txBody>
      </p:sp>
      <p:pic>
        <p:nvPicPr>
          <p:cNvPr id="2" name="Picture 1" descr="A Big Mac."/>
          <p:cNvPicPr>
            <a:picLocks noChangeAspect="1"/>
          </p:cNvPicPr>
          <p:nvPr/>
        </p:nvPicPr>
        <p:blipFill rotWithShape="1">
          <a:blip r:embed="rId3">
            <a:extLst>
              <a:ext uri="{28A0092B-C50C-407E-A947-70E740481C1C}">
                <a14:useLocalDpi xmlns:a14="http://schemas.microsoft.com/office/drawing/2010/main" val="0"/>
              </a:ext>
            </a:extLst>
          </a:blip>
          <a:srcRect r="-878" b="3391"/>
          <a:stretch/>
        </p:blipFill>
        <p:spPr>
          <a:xfrm>
            <a:off x="2867387" y="4160838"/>
            <a:ext cx="3409225" cy="2395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Public Goods</a:t>
            </a:r>
          </a:p>
        </p:txBody>
      </p:sp>
      <p:sp>
        <p:nvSpPr>
          <p:cNvPr id="26627" name="Content Placeholder 2"/>
          <p:cNvSpPr>
            <a:spLocks noGrp="1"/>
          </p:cNvSpPr>
          <p:nvPr>
            <p:ph idx="1"/>
          </p:nvPr>
        </p:nvSpPr>
        <p:spPr>
          <a:xfrm>
            <a:off x="160338" y="1666875"/>
            <a:ext cx="8229600" cy="5035550"/>
          </a:xfrm>
        </p:spPr>
        <p:txBody>
          <a:bodyPr/>
          <a:lstStyle/>
          <a:p>
            <a:r>
              <a:rPr lang="en-US" sz="3200" b="1">
                <a:solidFill>
                  <a:srgbClr val="1492C7"/>
                </a:solidFill>
                <a:latin typeface="Arial" pitchFamily="-107" charset="0"/>
                <a:cs typeface="Arial" pitchFamily="-107" charset="0"/>
              </a:rPr>
              <a:t>Public goods</a:t>
            </a:r>
          </a:p>
          <a:p>
            <a:pPr lvl="1"/>
            <a:r>
              <a:rPr lang="en-US" sz="2800">
                <a:latin typeface="Arial" pitchFamily="-107" charset="0"/>
                <a:cs typeface="Arial" pitchFamily="-107" charset="0"/>
              </a:rPr>
              <a:t>Can be consumed by many</a:t>
            </a:r>
          </a:p>
          <a:p>
            <a:pPr lvl="1"/>
            <a:r>
              <a:rPr lang="en-US" sz="2800">
                <a:latin typeface="Arial" pitchFamily="-107" charset="0"/>
                <a:cs typeface="Arial" pitchFamily="-107" charset="0"/>
              </a:rPr>
              <a:t>Difficult to exclude nonpayers</a:t>
            </a:r>
            <a:br>
              <a:rPr lang="en-US" sz="2800">
                <a:latin typeface="Arial" pitchFamily="-107" charset="0"/>
                <a:cs typeface="Arial" pitchFamily="-107" charset="0"/>
              </a:rPr>
            </a:br>
            <a:r>
              <a:rPr lang="en-US" sz="2800">
                <a:latin typeface="Arial" pitchFamily="-107" charset="0"/>
                <a:cs typeface="Arial" pitchFamily="-107" charset="0"/>
              </a:rPr>
              <a:t>from consumption</a:t>
            </a:r>
          </a:p>
          <a:p>
            <a:pPr lvl="1"/>
            <a:endParaRPr lang="en-US" sz="1600">
              <a:latin typeface="Arial" pitchFamily="-107" charset="0"/>
              <a:cs typeface="Arial" pitchFamily="-107" charset="0"/>
            </a:endParaRPr>
          </a:p>
          <a:p>
            <a:r>
              <a:rPr lang="en-US" sz="3200" b="1">
                <a:solidFill>
                  <a:srgbClr val="1492C7"/>
                </a:solidFill>
                <a:latin typeface="Arial" pitchFamily="-107" charset="0"/>
                <a:cs typeface="Arial" pitchFamily="-107" charset="0"/>
              </a:rPr>
              <a:t>Free-rider problem</a:t>
            </a:r>
          </a:p>
          <a:p>
            <a:pPr lvl="1"/>
            <a:r>
              <a:rPr lang="en-US" sz="2800">
                <a:latin typeface="Arial" pitchFamily="-107" charset="0"/>
                <a:cs typeface="Arial" pitchFamily="-107" charset="0"/>
              </a:rPr>
              <a:t>Someone has the ability to receive the benefit of a good without paying for it</a:t>
            </a:r>
          </a:p>
        </p:txBody>
      </p:sp>
      <p:pic>
        <p:nvPicPr>
          <p:cNvPr id="26628" name="Picture 7" descr="Fireworks of many different sizes and colors exploding in the night sky."/>
          <p:cNvPicPr>
            <a:picLocks noChangeAspect="1" noChangeArrowheads="1"/>
          </p:cNvPicPr>
          <p:nvPr/>
        </p:nvPicPr>
        <p:blipFill>
          <a:blip r:embed="rId3"/>
          <a:srcRect/>
          <a:stretch>
            <a:fillRect/>
          </a:stretch>
        </p:blipFill>
        <p:spPr bwMode="auto">
          <a:xfrm>
            <a:off x="5821363" y="1987550"/>
            <a:ext cx="3187700" cy="2203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Public or Private Good?</a:t>
            </a:r>
          </a:p>
        </p:txBody>
      </p:sp>
      <p:sp>
        <p:nvSpPr>
          <p:cNvPr id="61442" name="Content Placeholder 2"/>
          <p:cNvSpPr>
            <a:spLocks noGrp="1"/>
          </p:cNvSpPr>
          <p:nvPr>
            <p:ph idx="1"/>
          </p:nvPr>
        </p:nvSpPr>
        <p:spPr>
          <a:xfrm>
            <a:off x="457200" y="1712913"/>
            <a:ext cx="8229600" cy="4895850"/>
          </a:xfrm>
        </p:spPr>
        <p:txBody>
          <a:bodyPr/>
          <a:lstStyle/>
          <a:p>
            <a:r>
              <a:rPr lang="en-US" dirty="0">
                <a:latin typeface="Arial" pitchFamily="-107" charset="0"/>
                <a:cs typeface="Arial" pitchFamily="-107" charset="0"/>
              </a:rPr>
              <a:t>The owner of this booth is asking people to pay to view the sunset.</a:t>
            </a:r>
          </a:p>
          <a:p>
            <a:pPr lvl="1"/>
            <a:r>
              <a:rPr lang="en-US" dirty="0">
                <a:latin typeface="Arial" pitchFamily="-107" charset="0"/>
                <a:cs typeface="Arial" pitchFamily="-107" charset="0"/>
              </a:rPr>
              <a:t>Will this work?</a:t>
            </a:r>
          </a:p>
          <a:p>
            <a:pPr lvl="1"/>
            <a:r>
              <a:rPr lang="en-US" dirty="0">
                <a:latin typeface="Arial" pitchFamily="-107" charset="0"/>
                <a:cs typeface="Arial" pitchFamily="-107" charset="0"/>
              </a:rPr>
              <a:t>Why or why not?</a:t>
            </a:r>
          </a:p>
        </p:txBody>
      </p:sp>
      <p:pic>
        <p:nvPicPr>
          <p:cNvPr id="5" name="Picture 4" descr="Sunset booth."/>
          <p:cNvPicPr>
            <a:picLocks noChangeAspect="1"/>
          </p:cNvPicPr>
          <p:nvPr/>
        </p:nvPicPr>
        <p:blipFill>
          <a:blip r:embed="rId3"/>
          <a:stretch>
            <a:fillRect/>
          </a:stretch>
        </p:blipFill>
        <p:spPr>
          <a:xfrm>
            <a:off x="3094648" y="4215451"/>
            <a:ext cx="2954705" cy="2434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a:xfrm>
            <a:off x="457200" y="0"/>
            <a:ext cx="8229600" cy="1527175"/>
          </a:xfrm>
        </p:spPr>
        <p:txBody>
          <a:bodyPr/>
          <a:lstStyle/>
          <a:p>
            <a:pPr eaLnBrk="1" hangingPunct="1"/>
            <a:r>
              <a:rPr lang="en-US">
                <a:latin typeface="Helvetica Neue" pitchFamily="-107" charset="0"/>
              </a:rPr>
              <a:t>Practice What You Know</a:t>
            </a:r>
            <a:r>
              <a:rPr lang="en-US"/>
              <a:t>—</a:t>
            </a:r>
            <a:r>
              <a:rPr lang="en-US">
                <a:latin typeface="Helvetica Neue" pitchFamily="-107" charset="0"/>
              </a:rPr>
              <a:t>4 </a:t>
            </a: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sz="3200" dirty="0"/>
              <a:t>Which of the following is an example of a public good?</a:t>
            </a:r>
          </a:p>
          <a:p>
            <a:pPr marL="0" indent="0" eaLnBrk="1" hangingPunct="1">
              <a:buFont typeface="Arial" pitchFamily="-107" charset="0"/>
              <a:buNone/>
            </a:pPr>
            <a:endParaRPr lang="en-US" sz="2800" dirty="0"/>
          </a:p>
          <a:p>
            <a:pPr marL="971550" lvl="1" indent="-514350" eaLnBrk="1" hangingPunct="1">
              <a:buFont typeface="Arial" pitchFamily="-107" charset="0"/>
              <a:buAutoNum type="alphaUcPeriod"/>
            </a:pPr>
            <a:r>
              <a:rPr lang="en-US" sz="2800" dirty="0"/>
              <a:t>a free outdoor Christmas light display</a:t>
            </a:r>
          </a:p>
          <a:p>
            <a:pPr marL="971550" lvl="1" indent="-514350" eaLnBrk="1" hangingPunct="1">
              <a:buFont typeface="Arial" pitchFamily="-107" charset="0"/>
              <a:buAutoNum type="alphaUcPeriod"/>
            </a:pPr>
            <a:r>
              <a:rPr lang="en-US" sz="2800" dirty="0"/>
              <a:t>a college football game</a:t>
            </a:r>
          </a:p>
          <a:p>
            <a:pPr marL="971550" lvl="1" indent="-514350" eaLnBrk="1" hangingPunct="1">
              <a:buFont typeface="Arial" pitchFamily="-107" charset="0"/>
              <a:buAutoNum type="alphaUcPeriod"/>
            </a:pPr>
            <a:r>
              <a:rPr lang="en-US" sz="2800" dirty="0"/>
              <a:t>a parking spot with a parking meter</a:t>
            </a:r>
          </a:p>
          <a:p>
            <a:pPr marL="971550" lvl="1" indent="-514350" eaLnBrk="1" hangingPunct="1">
              <a:buFont typeface="Arial" pitchFamily="-107" charset="0"/>
              <a:buAutoNum type="alphaUcPeriod"/>
            </a:pPr>
            <a:r>
              <a:rPr lang="en-US" sz="2800" dirty="0"/>
              <a:t>a college education</a:t>
            </a:r>
          </a:p>
        </p:txBody>
      </p:sp>
      <p:sp>
        <p:nvSpPr>
          <p:cNvPr id="4" name="Rectangle 3" descr="Correct answer: A, a free outdoor Christmas light display"/>
          <p:cNvSpPr/>
          <p:nvPr/>
        </p:nvSpPr>
        <p:spPr>
          <a:xfrm>
            <a:off x="689175" y="3283201"/>
            <a:ext cx="6614449" cy="55959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0" y="0"/>
            <a:ext cx="9144000" cy="1527175"/>
          </a:xfrm>
        </p:spPr>
        <p:txBody>
          <a:bodyPr/>
          <a:lstStyle/>
          <a:p>
            <a:r>
              <a:rPr lang="en-US" sz="4200">
                <a:latin typeface="Arial" pitchFamily="-107" charset="0"/>
                <a:cs typeface="Arial" pitchFamily="-107" charset="0"/>
              </a:rPr>
              <a:t>Club Goods and Common Resources</a:t>
            </a:r>
          </a:p>
        </p:txBody>
      </p:sp>
      <p:sp>
        <p:nvSpPr>
          <p:cNvPr id="27651" name="Content Placeholder 2"/>
          <p:cNvSpPr>
            <a:spLocks noGrp="1"/>
          </p:cNvSpPr>
          <p:nvPr>
            <p:ph idx="1"/>
          </p:nvPr>
        </p:nvSpPr>
        <p:spPr>
          <a:xfrm>
            <a:off x="269875" y="1712913"/>
            <a:ext cx="8229600" cy="4895850"/>
          </a:xfrm>
        </p:spPr>
        <p:txBody>
          <a:bodyPr/>
          <a:lstStyle/>
          <a:p>
            <a:r>
              <a:rPr lang="en-US" sz="3200" b="1">
                <a:solidFill>
                  <a:srgbClr val="1492C7"/>
                </a:solidFill>
                <a:latin typeface="Arial" pitchFamily="-107" charset="0"/>
                <a:cs typeface="Arial" pitchFamily="-107" charset="0"/>
              </a:rPr>
              <a:t>Club goods</a:t>
            </a:r>
          </a:p>
          <a:p>
            <a:pPr lvl="1"/>
            <a:r>
              <a:rPr lang="en-US" sz="2800">
                <a:latin typeface="Arial" pitchFamily="-107" charset="0"/>
                <a:cs typeface="Arial" pitchFamily="-107" charset="0"/>
              </a:rPr>
              <a:t>Nonrival and excludable</a:t>
            </a:r>
          </a:p>
          <a:p>
            <a:endParaRPr lang="en-US" sz="3200">
              <a:latin typeface="Arial" pitchFamily="-107" charset="0"/>
              <a:cs typeface="Arial" pitchFamily="-107" charset="0"/>
            </a:endParaRPr>
          </a:p>
          <a:p>
            <a:endParaRPr lang="en-US" sz="3200">
              <a:latin typeface="Arial" pitchFamily="-107" charset="0"/>
              <a:cs typeface="Arial" pitchFamily="-107" charset="0"/>
            </a:endParaRPr>
          </a:p>
          <a:p>
            <a:r>
              <a:rPr lang="en-US" sz="3200" b="1">
                <a:solidFill>
                  <a:srgbClr val="1492C7"/>
                </a:solidFill>
                <a:latin typeface="Arial" pitchFamily="-107" charset="0"/>
                <a:cs typeface="Arial" pitchFamily="-107" charset="0"/>
              </a:rPr>
              <a:t>Common resource goods</a:t>
            </a:r>
          </a:p>
          <a:p>
            <a:pPr lvl="1"/>
            <a:r>
              <a:rPr lang="en-US" sz="2800">
                <a:latin typeface="Arial" pitchFamily="-107" charset="0"/>
                <a:cs typeface="Arial" pitchFamily="-107" charset="0"/>
              </a:rPr>
              <a:t>Rival but nonexcludable</a:t>
            </a:r>
          </a:p>
        </p:txBody>
      </p:sp>
      <p:pic>
        <p:nvPicPr>
          <p:cNvPr id="27652" name="Picture 6" descr="A satellite dish."/>
          <p:cNvPicPr>
            <a:picLocks noChangeAspect="1" noChangeArrowheads="1"/>
          </p:cNvPicPr>
          <p:nvPr/>
        </p:nvPicPr>
        <p:blipFill>
          <a:blip r:embed="rId3"/>
          <a:srcRect/>
          <a:stretch>
            <a:fillRect/>
          </a:stretch>
        </p:blipFill>
        <p:spPr bwMode="auto">
          <a:xfrm>
            <a:off x="6534150" y="1631950"/>
            <a:ext cx="1820863" cy="2389188"/>
          </a:xfrm>
          <a:prstGeom prst="rect">
            <a:avLst/>
          </a:prstGeom>
          <a:noFill/>
          <a:ln w="9525">
            <a:noFill/>
            <a:miter lim="800000"/>
            <a:headEnd/>
            <a:tailEnd/>
          </a:ln>
        </p:spPr>
      </p:pic>
      <p:pic>
        <p:nvPicPr>
          <p:cNvPr id="27653" name="Picture 7" descr="A senior man helps a small child fish on a dock that is on the shore of a lake. "/>
          <p:cNvPicPr>
            <a:picLocks noChangeAspect="1" noChangeArrowheads="1"/>
          </p:cNvPicPr>
          <p:nvPr/>
        </p:nvPicPr>
        <p:blipFill>
          <a:blip r:embed="rId4"/>
          <a:srcRect/>
          <a:stretch>
            <a:fillRect/>
          </a:stretch>
        </p:blipFill>
        <p:spPr bwMode="auto">
          <a:xfrm>
            <a:off x="5724525" y="4225925"/>
            <a:ext cx="3230563" cy="2243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descr="Photo of a crowded beach."/>
          <p:cNvPicPr>
            <a:picLocks noChangeAspect="1" noChangeArrowheads="1"/>
          </p:cNvPicPr>
          <p:nvPr/>
        </p:nvPicPr>
        <p:blipFill>
          <a:blip r:embed="rId3"/>
          <a:srcRect/>
          <a:stretch>
            <a:fillRect/>
          </a:stretch>
        </p:blipFill>
        <p:spPr bwMode="auto">
          <a:xfrm>
            <a:off x="1339850" y="1676400"/>
            <a:ext cx="6721475" cy="5040313"/>
          </a:xfrm>
          <a:prstGeom prst="rect">
            <a:avLst/>
          </a:prstGeom>
          <a:noFill/>
          <a:ln w="9525">
            <a:noFill/>
            <a:miter lim="800000"/>
            <a:headEnd/>
            <a:tailEnd/>
          </a:ln>
        </p:spPr>
      </p:pic>
      <p:sp>
        <p:nvSpPr>
          <p:cNvPr id="67586" name="Title 1"/>
          <p:cNvSpPr>
            <a:spLocks noGrp="1"/>
          </p:cNvSpPr>
          <p:nvPr>
            <p:ph type="title"/>
          </p:nvPr>
        </p:nvSpPr>
        <p:spPr>
          <a:xfrm>
            <a:off x="0" y="274638"/>
            <a:ext cx="9144000" cy="1143000"/>
          </a:xfrm>
        </p:spPr>
        <p:txBody>
          <a:bodyPr/>
          <a:lstStyle/>
          <a:p>
            <a:r>
              <a:rPr lang="en-US"/>
              <a:t>What Type of Good Is This Beach?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2800" dirty="0">
                <a:latin typeface="Arial" pitchFamily="-107" charset="0"/>
                <a:cs typeface="Arial" pitchFamily="-107" charset="0"/>
              </a:rPr>
              <a:t>What are externalities, and how do they affect markets?</a:t>
            </a:r>
            <a:endParaRPr lang="en-US" sz="2400" dirty="0">
              <a:latin typeface="Arial" pitchFamily="-107" charset="0"/>
              <a:cs typeface="Arial" pitchFamily="-107" charset="0"/>
            </a:endParaRPr>
          </a:p>
          <a:p>
            <a:pPr marL="514350" indent="-514350">
              <a:buFont typeface="Calibri" pitchFamily="-107" charset="0"/>
              <a:buAutoNum type="arabicPeriod"/>
            </a:pPr>
            <a:endParaRPr lang="en-US" sz="2800" dirty="0">
              <a:latin typeface="Arial" pitchFamily="-107" charset="0"/>
              <a:cs typeface="Arial" pitchFamily="-107" charset="0"/>
            </a:endParaRPr>
          </a:p>
          <a:p>
            <a:pPr marL="514350" indent="-514350">
              <a:buFont typeface="Calibri" pitchFamily="-107" charset="0"/>
              <a:buAutoNum type="arabicPeriod"/>
            </a:pPr>
            <a:r>
              <a:rPr lang="en-US" sz="2800" dirty="0">
                <a:latin typeface="Arial" pitchFamily="-107" charset="0"/>
                <a:cs typeface="Arial" pitchFamily="-107" charset="0"/>
              </a:rPr>
              <a:t>What are private goods and public goods?</a:t>
            </a:r>
          </a:p>
          <a:p>
            <a:pPr marL="514350" indent="-514350">
              <a:buFont typeface="Calibri" pitchFamily="-107" charset="0"/>
              <a:buAutoNum type="arabicPeriod"/>
            </a:pPr>
            <a:endParaRPr lang="en-US" sz="2800" dirty="0">
              <a:latin typeface="Arial" pitchFamily="-107" charset="0"/>
              <a:cs typeface="Arial" pitchFamily="-107" charset="0"/>
            </a:endParaRPr>
          </a:p>
          <a:p>
            <a:pPr marL="514350" indent="-514350">
              <a:buFont typeface="Calibri" pitchFamily="-107" charset="0"/>
              <a:buAutoNum type="arabicPeriod"/>
            </a:pPr>
            <a:r>
              <a:rPr lang="en-US" sz="2800" dirty="0">
                <a:latin typeface="Arial" pitchFamily="-107" charset="0"/>
                <a:cs typeface="Arial" pitchFamily="-107" charset="0"/>
              </a:rPr>
              <a:t>What are the challenges of providing </a:t>
            </a:r>
            <a:r>
              <a:rPr lang="en-US" sz="2800" dirty="0" err="1">
                <a:latin typeface="Arial" pitchFamily="-107" charset="0"/>
                <a:cs typeface="Arial" pitchFamily="-107" charset="0"/>
              </a:rPr>
              <a:t>nonexcludable</a:t>
            </a:r>
            <a:r>
              <a:rPr lang="en-US" sz="2800" dirty="0">
                <a:latin typeface="Arial" pitchFamily="-107" charset="0"/>
                <a:cs typeface="Arial" pitchFamily="-107" charset="0"/>
              </a:rPr>
              <a:t> goods?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749300"/>
          </a:xfrm>
        </p:spPr>
        <p:txBody>
          <a:bodyPr/>
          <a:lstStyle/>
          <a:p>
            <a:r>
              <a:rPr lang="en-US"/>
              <a:t>Four Types of Goods</a:t>
            </a:r>
          </a:p>
        </p:txBody>
      </p:sp>
      <p:sp>
        <p:nvSpPr>
          <p:cNvPr id="69634" name="Content Placeholder 9"/>
          <p:cNvSpPr>
            <a:spLocks noGrp="1"/>
          </p:cNvSpPr>
          <p:nvPr>
            <p:ph idx="1"/>
          </p:nvPr>
        </p:nvSpPr>
        <p:spPr>
          <a:xfrm>
            <a:off x="495300" y="1371600"/>
            <a:ext cx="8229600" cy="4525963"/>
          </a:xfrm>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6075284"/>
              </p:ext>
            </p:extLst>
          </p:nvPr>
        </p:nvGraphicFramePr>
        <p:xfrm>
          <a:off x="473075" y="1095375"/>
          <a:ext cx="8153400" cy="5416551"/>
        </p:xfrm>
        <a:graphic>
          <a:graphicData uri="http://schemas.openxmlformats.org/drawingml/2006/table">
            <a:tbl>
              <a:tblPr/>
              <a:tblGrid>
                <a:gridCol w="1600200"/>
                <a:gridCol w="1295400"/>
                <a:gridCol w="2908300"/>
                <a:gridCol w="2349500"/>
              </a:tblGrid>
              <a:tr h="49371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8242" marR="58242"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8242" marR="58242"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Consumption</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8242" marR="58242"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514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8242" marR="58242"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8242" marR="58242" marT="0" marB="0" anchor="ctr"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Arial" charset="0"/>
                          <a:cs typeface="Arial" charset="0"/>
                        </a:rPr>
                        <a:t>Rival</a:t>
                      </a:r>
                      <a:endParaRPr kumimoji="0" lang="en-US" sz="1800" b="0" i="0" u="none" strike="noStrike" cap="none" normalizeH="0" baseline="0" dirty="0">
                        <a:ln>
                          <a:noFill/>
                        </a:ln>
                        <a:solidFill>
                          <a:schemeClr val="tx1"/>
                        </a:solidFill>
                        <a:effectLst/>
                        <a:latin typeface="Arial" charset="0"/>
                        <a:ea typeface="Arial" charset="0"/>
                        <a:cs typeface="Arial" charset="0"/>
                      </a:endParaRPr>
                    </a:p>
                  </a:txBody>
                  <a:tcPr marL="58242" marR="58242"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Nonrival</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8242" marR="58242" marT="0" marB="0" anchor="ctr" horzOverflow="overflow">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1524000">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 Excludable</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8242" marR="58242"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Yes</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8242" marR="58242"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ea typeface="Arial" charset="0"/>
                          <a:cs typeface="Arial" charset="0"/>
                        </a:rPr>
                        <a:t>Private Goods</a:t>
                      </a: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hamburgers, watches, automobiles</a:t>
                      </a:r>
                    </a:p>
                  </a:txBody>
                  <a:tcPr marL="58242" marR="582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ea typeface="Arial" charset="0"/>
                          <a:cs typeface="Arial" charset="0"/>
                        </a:rPr>
                        <a:t>Club Goods</a:t>
                      </a: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satellite television, country clubs</a:t>
                      </a:r>
                    </a:p>
                  </a:txBody>
                  <a:tcPr marL="58242" marR="58242"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4488">
                <a:tc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No</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8242" marR="58242" marT="0" marB="0" anchor="ctr" horzOverflow="overflow">
                    <a:lnL>
                      <a:noFill/>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ea typeface="Arial" charset="0"/>
                          <a:cs typeface="Arial" charset="0"/>
                        </a:rPr>
                        <a:t>Common Resource Goods</a:t>
                      </a: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Alaskan king crab, sharing a large popcorn at the movies, congested roads and beaches</a:t>
                      </a:r>
                    </a:p>
                  </a:txBody>
                  <a:tcPr marL="58242" marR="582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Arial" charset="0"/>
                          <a:ea typeface="Arial" charset="0"/>
                          <a:cs typeface="Arial" charset="0"/>
                        </a:rPr>
                        <a:t>Public Goods</a:t>
                      </a:r>
                      <a:endParaRPr kumimoji="0" lang="en-US" sz="1800" b="0" i="0" u="none" strike="noStrike" cap="none" normalizeH="0" baseline="0" dirty="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street performers, defense, mosquito abatement</a:t>
                      </a:r>
                    </a:p>
                  </a:txBody>
                  <a:tcPr marL="58242" marR="58242"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3636302" y="2214563"/>
            <a:ext cx="2405797"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7" name="Rectangle 6"/>
          <p:cNvSpPr/>
          <p:nvPr/>
        </p:nvSpPr>
        <p:spPr>
          <a:xfrm>
            <a:off x="6346825" y="2162175"/>
            <a:ext cx="2133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8" name="Rectangle 7"/>
          <p:cNvSpPr/>
          <p:nvPr/>
        </p:nvSpPr>
        <p:spPr>
          <a:xfrm>
            <a:off x="3427413" y="3660229"/>
            <a:ext cx="2743200" cy="2499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9" name="Rectangle 8"/>
          <p:cNvSpPr/>
          <p:nvPr/>
        </p:nvSpPr>
        <p:spPr>
          <a:xfrm>
            <a:off x="6351588" y="3879850"/>
            <a:ext cx="22098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idx="4294967295"/>
          </p:nvPr>
        </p:nvSpPr>
        <p:spPr>
          <a:xfrm>
            <a:off x="457200" y="0"/>
            <a:ext cx="8229600" cy="1527175"/>
          </a:xfrm>
        </p:spPr>
        <p:txBody>
          <a:bodyPr/>
          <a:lstStyle/>
          <a:p>
            <a:pPr eaLnBrk="1" hangingPunct="1"/>
            <a:r>
              <a:rPr lang="en-US">
                <a:latin typeface="Helvetica Neue" pitchFamily="-107" charset="0"/>
              </a:rPr>
              <a:t>Practice What You Know</a:t>
            </a:r>
            <a:r>
              <a:rPr lang="en-US"/>
              <a:t>—</a:t>
            </a:r>
            <a:r>
              <a:rPr lang="en-US">
                <a:latin typeface="Helvetica Neue" pitchFamily="-107" charset="0"/>
              </a:rPr>
              <a:t>5 </a:t>
            </a: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sz="3200" dirty="0"/>
              <a:t>Membership at your local fitness facility is what type of good?</a:t>
            </a:r>
          </a:p>
          <a:p>
            <a:pPr marL="0" indent="0" eaLnBrk="1" hangingPunct="1">
              <a:buFont typeface="Arial" pitchFamily="-107" charset="0"/>
              <a:buNone/>
            </a:pPr>
            <a:endParaRPr lang="en-US" sz="3200" dirty="0"/>
          </a:p>
          <a:p>
            <a:pPr marL="971550" lvl="1" indent="-514350" eaLnBrk="1" hangingPunct="1">
              <a:buFont typeface="Arial" pitchFamily="-107" charset="0"/>
              <a:buAutoNum type="alphaUcPeriod"/>
            </a:pPr>
            <a:r>
              <a:rPr lang="en-US" sz="2800" dirty="0"/>
              <a:t>private good</a:t>
            </a:r>
          </a:p>
          <a:p>
            <a:pPr marL="971550" lvl="1" indent="-514350" eaLnBrk="1" hangingPunct="1">
              <a:buFont typeface="Arial" pitchFamily="-107" charset="0"/>
              <a:buAutoNum type="alphaUcPeriod"/>
            </a:pPr>
            <a:r>
              <a:rPr lang="en-US" sz="2800" dirty="0"/>
              <a:t>club good</a:t>
            </a:r>
          </a:p>
          <a:p>
            <a:pPr marL="971550" lvl="1" indent="-514350" eaLnBrk="1" hangingPunct="1">
              <a:buFont typeface="Arial" pitchFamily="-107" charset="0"/>
              <a:buAutoNum type="alphaUcPeriod"/>
            </a:pPr>
            <a:r>
              <a:rPr lang="en-US" sz="2800" dirty="0"/>
              <a:t>common resource good</a:t>
            </a:r>
          </a:p>
          <a:p>
            <a:pPr marL="971550" lvl="1" indent="-514350" eaLnBrk="1" hangingPunct="1">
              <a:buFont typeface="Arial" pitchFamily="-107" charset="0"/>
              <a:buAutoNum type="alphaUcPeriod"/>
            </a:pPr>
            <a:r>
              <a:rPr lang="en-US" sz="2800" dirty="0"/>
              <a:t>public good</a:t>
            </a:r>
          </a:p>
        </p:txBody>
      </p:sp>
      <p:sp>
        <p:nvSpPr>
          <p:cNvPr id="4" name="Rectangle 3" descr="Correct answer: B, club good"/>
          <p:cNvSpPr/>
          <p:nvPr/>
        </p:nvSpPr>
        <p:spPr>
          <a:xfrm>
            <a:off x="729205" y="3861934"/>
            <a:ext cx="2407534" cy="55959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Cost-Benefit Analysis</a:t>
            </a:r>
          </a:p>
        </p:txBody>
      </p:sp>
      <p:sp>
        <p:nvSpPr>
          <p:cNvPr id="29699" name="Content Placeholder 2"/>
          <p:cNvSpPr>
            <a:spLocks noGrp="1"/>
          </p:cNvSpPr>
          <p:nvPr>
            <p:ph idx="1"/>
          </p:nvPr>
        </p:nvSpPr>
        <p:spPr>
          <a:xfrm>
            <a:off x="457200" y="1712913"/>
            <a:ext cx="8407400" cy="4713287"/>
          </a:xfrm>
        </p:spPr>
        <p:txBody>
          <a:bodyPr/>
          <a:lstStyle/>
          <a:p>
            <a:r>
              <a:rPr lang="en-US" sz="3200" b="1" dirty="0">
                <a:solidFill>
                  <a:srgbClr val="1492C7"/>
                </a:solidFill>
                <a:latin typeface="Arial" pitchFamily="-107" charset="0"/>
                <a:cs typeface="Arial" pitchFamily="-107" charset="0"/>
              </a:rPr>
              <a:t>Cost-benefit analysis</a:t>
            </a:r>
          </a:p>
          <a:p>
            <a:pPr lvl="1"/>
            <a:r>
              <a:rPr lang="en-US" sz="2800" dirty="0">
                <a:latin typeface="Arial" pitchFamily="-107" charset="0"/>
                <a:cs typeface="Arial" pitchFamily="-107" charset="0"/>
              </a:rPr>
              <a:t>Process to determine whether the benefits of providing a </a:t>
            </a:r>
            <a:r>
              <a:rPr lang="en-US" sz="2800" i="1" dirty="0">
                <a:latin typeface="Arial" pitchFamily="-107" charset="0"/>
                <a:cs typeface="Arial" pitchFamily="-107" charset="0"/>
              </a:rPr>
              <a:t>public good </a:t>
            </a:r>
            <a:r>
              <a:rPr lang="en-US" sz="2800" dirty="0">
                <a:latin typeface="Arial" pitchFamily="-107" charset="0"/>
                <a:cs typeface="Arial" pitchFamily="-107" charset="0"/>
              </a:rPr>
              <a:t>outweigh the costs</a:t>
            </a:r>
          </a:p>
          <a:p>
            <a:pPr lvl="1"/>
            <a:endParaRPr lang="en-US" sz="1600" dirty="0">
              <a:latin typeface="Arial" pitchFamily="-107" charset="0"/>
              <a:cs typeface="Arial" pitchFamily="-107" charset="0"/>
            </a:endParaRPr>
          </a:p>
          <a:p>
            <a:r>
              <a:rPr lang="en-US" sz="3200" dirty="0">
                <a:latin typeface="Arial" pitchFamily="-107" charset="0"/>
                <a:cs typeface="Arial" pitchFamily="-107" charset="0"/>
              </a:rPr>
              <a:t>The costs are easier to compute than the benefits are</a:t>
            </a:r>
          </a:p>
          <a:p>
            <a:pPr lvl="1"/>
            <a:r>
              <a:rPr lang="en-US" sz="2800" dirty="0">
                <a:latin typeface="Arial" pitchFamily="-107" charset="0"/>
                <a:cs typeface="Arial" pitchFamily="-107" charset="0"/>
              </a:rPr>
              <a:t>People might misrepresent the value of the good to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Tragedy of the Commons</a:t>
            </a:r>
          </a:p>
        </p:txBody>
      </p:sp>
      <p:sp>
        <p:nvSpPr>
          <p:cNvPr id="30723" name="Content Placeholder 2"/>
          <p:cNvSpPr>
            <a:spLocks noGrp="1"/>
          </p:cNvSpPr>
          <p:nvPr>
            <p:ph idx="1"/>
          </p:nvPr>
        </p:nvSpPr>
        <p:spPr>
          <a:xfrm>
            <a:off x="107950" y="1776413"/>
            <a:ext cx="5994400" cy="4706937"/>
          </a:xfrm>
        </p:spPr>
        <p:txBody>
          <a:bodyPr/>
          <a:lstStyle/>
          <a:p>
            <a:r>
              <a:rPr lang="en-US" sz="3200" b="1">
                <a:solidFill>
                  <a:srgbClr val="1492C7"/>
                </a:solidFill>
                <a:latin typeface="Arial" pitchFamily="-107" charset="0"/>
                <a:cs typeface="Arial" pitchFamily="-107" charset="0"/>
              </a:rPr>
              <a:t>Tragedy of the commons</a:t>
            </a:r>
          </a:p>
          <a:p>
            <a:pPr lvl="1"/>
            <a:r>
              <a:rPr lang="en-US" sz="2800">
                <a:latin typeface="Arial" pitchFamily="-107" charset="0"/>
                <a:cs typeface="Arial" pitchFamily="-107" charset="0"/>
              </a:rPr>
              <a:t>Occurs when a rival (but nonexcludable) good becomes depleted or ruined</a:t>
            </a:r>
          </a:p>
          <a:p>
            <a:pPr lvl="1"/>
            <a:endParaRPr lang="en-US" sz="2800">
              <a:latin typeface="Arial" pitchFamily="-107" charset="0"/>
              <a:cs typeface="Arial" pitchFamily="-107" charset="0"/>
            </a:endParaRPr>
          </a:p>
          <a:p>
            <a:r>
              <a:rPr lang="en-US" sz="3200">
                <a:latin typeface="Arial" pitchFamily="-107" charset="0"/>
                <a:cs typeface="Arial" pitchFamily="-107" charset="0"/>
              </a:rPr>
              <a:t>Original example:</a:t>
            </a:r>
          </a:p>
          <a:p>
            <a:pPr lvl="1"/>
            <a:r>
              <a:rPr lang="en-US" sz="2800">
                <a:latin typeface="Arial" pitchFamily="-107" charset="0"/>
                <a:cs typeface="Arial" pitchFamily="-107" charset="0"/>
              </a:rPr>
              <a:t>Cattle grazing on a common ground shared by all cattle farmers</a:t>
            </a:r>
          </a:p>
        </p:txBody>
      </p:sp>
      <p:pic>
        <p:nvPicPr>
          <p:cNvPr id="30724" name="Picture 6" descr="A dairy cow kneeling down to sniff grass on the other side of the fence. There are other dairy cows in the background lying down or grazing on grass. "/>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544273" y="4209553"/>
            <a:ext cx="3265769" cy="22737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0" y="0"/>
            <a:ext cx="9144000" cy="1527175"/>
          </a:xfrm>
        </p:spPr>
        <p:txBody>
          <a:bodyPr/>
          <a:lstStyle/>
          <a:p>
            <a:r>
              <a:rPr lang="en-US" sz="4000">
                <a:latin typeface="Arial" pitchFamily="-107" charset="0"/>
                <a:cs typeface="Arial" pitchFamily="-107" charset="0"/>
              </a:rPr>
              <a:t>Tragedy of the Commons: Example</a:t>
            </a:r>
          </a:p>
        </p:txBody>
      </p:sp>
      <p:sp>
        <p:nvSpPr>
          <p:cNvPr id="77826"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The commons can be sustained indefinitely with a capacity of around 100 cows.</a:t>
            </a:r>
          </a:p>
          <a:p>
            <a:r>
              <a:rPr lang="en-US" sz="2800">
                <a:latin typeface="Arial" pitchFamily="-107" charset="0"/>
                <a:cs typeface="Arial" pitchFamily="-107" charset="0"/>
              </a:rPr>
              <a:t>Suppose 100 farmers are each allowed to have 1 cow freely graze in the commons.</a:t>
            </a:r>
          </a:p>
          <a:p>
            <a:r>
              <a:rPr lang="en-US" sz="2800">
                <a:latin typeface="Arial" pitchFamily="-107" charset="0"/>
                <a:cs typeface="Arial" pitchFamily="-107" charset="0"/>
              </a:rPr>
              <a:t>One farmer thinks: What if I bring 2 cows?</a:t>
            </a:r>
          </a:p>
          <a:p>
            <a:r>
              <a:rPr lang="en-US" sz="2800">
                <a:latin typeface="Arial" pitchFamily="-107" charset="0"/>
                <a:cs typeface="Arial" pitchFamily="-107" charset="0"/>
              </a:rPr>
              <a:t>100 cows? 101 cows? No difference!</a:t>
            </a:r>
          </a:p>
          <a:p>
            <a:r>
              <a:rPr lang="en-US" sz="2800">
                <a:latin typeface="Arial" pitchFamily="-107" charset="0"/>
                <a:cs typeface="Arial" pitchFamily="-107" charset="0"/>
              </a:rPr>
              <a:t>But suppose that ALL the farmers are thinking the same thing?</a:t>
            </a:r>
          </a:p>
          <a:p>
            <a:r>
              <a:rPr lang="en-US" sz="2800">
                <a:latin typeface="Arial" pitchFamily="-107" charset="0"/>
                <a:cs typeface="Arial" pitchFamily="-107" charset="0"/>
              </a:rPr>
              <a:t>Can the commons support 200 cows?</a:t>
            </a:r>
          </a:p>
        </p:txBody>
      </p:sp>
      <p:pic>
        <p:nvPicPr>
          <p:cNvPr id="31763"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7924800" y="3505200"/>
            <a:ext cx="819150" cy="482600"/>
          </a:xfrm>
          <a:prstGeom prst="rect">
            <a:avLst/>
          </a:prstGeom>
          <a:noFill/>
          <a:ln w="9525">
            <a:noFill/>
            <a:miter lim="800000"/>
            <a:headEnd/>
            <a:tailEnd/>
          </a:ln>
        </p:spPr>
      </p:pic>
      <p:pic>
        <p:nvPicPr>
          <p:cNvPr id="20"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5948363" y="2241550"/>
            <a:ext cx="819150" cy="482600"/>
          </a:xfrm>
          <a:prstGeom prst="rect">
            <a:avLst/>
          </a:prstGeom>
          <a:noFill/>
          <a:ln w="9525">
            <a:noFill/>
            <a:miter lim="800000"/>
            <a:headEnd/>
            <a:tailEnd/>
          </a:ln>
        </p:spPr>
      </p:pic>
      <p:pic>
        <p:nvPicPr>
          <p:cNvPr id="21"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5948363" y="1227138"/>
            <a:ext cx="819150" cy="482600"/>
          </a:xfrm>
          <a:prstGeom prst="rect">
            <a:avLst/>
          </a:prstGeom>
          <a:noFill/>
          <a:ln w="9525">
            <a:noFill/>
            <a:miter lim="800000"/>
            <a:headEnd/>
            <a:tailEnd/>
          </a:ln>
        </p:spPr>
      </p:pic>
      <p:pic>
        <p:nvPicPr>
          <p:cNvPr id="22"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3605213" y="5122863"/>
            <a:ext cx="819150" cy="482600"/>
          </a:xfrm>
          <a:prstGeom prst="rect">
            <a:avLst/>
          </a:prstGeom>
          <a:noFill/>
          <a:ln w="9525">
            <a:noFill/>
            <a:miter lim="800000"/>
            <a:headEnd/>
            <a:tailEnd/>
          </a:ln>
        </p:spPr>
      </p:pic>
      <p:pic>
        <p:nvPicPr>
          <p:cNvPr id="23"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8051800" y="2205038"/>
            <a:ext cx="819150" cy="482600"/>
          </a:xfrm>
          <a:prstGeom prst="rect">
            <a:avLst/>
          </a:prstGeom>
          <a:noFill/>
          <a:ln w="9525">
            <a:noFill/>
            <a:miter lim="800000"/>
            <a:headEnd/>
            <a:tailEnd/>
          </a:ln>
        </p:spPr>
      </p:pic>
      <p:pic>
        <p:nvPicPr>
          <p:cNvPr id="24"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1176338" y="1182688"/>
            <a:ext cx="819150" cy="482600"/>
          </a:xfrm>
          <a:prstGeom prst="rect">
            <a:avLst/>
          </a:prstGeom>
          <a:noFill/>
          <a:ln w="9525">
            <a:noFill/>
            <a:miter lim="800000"/>
            <a:headEnd/>
            <a:tailEnd/>
          </a:ln>
        </p:spPr>
      </p:pic>
      <p:pic>
        <p:nvPicPr>
          <p:cNvPr id="25"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5948363" y="6105525"/>
            <a:ext cx="819150" cy="482600"/>
          </a:xfrm>
          <a:prstGeom prst="rect">
            <a:avLst/>
          </a:prstGeom>
          <a:noFill/>
          <a:ln w="9525">
            <a:noFill/>
            <a:miter lim="800000"/>
            <a:headEnd/>
            <a:tailEnd/>
          </a:ln>
        </p:spPr>
      </p:pic>
      <p:pic>
        <p:nvPicPr>
          <p:cNvPr id="26"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273050" y="6213475"/>
            <a:ext cx="819150" cy="482600"/>
          </a:xfrm>
          <a:prstGeom prst="rect">
            <a:avLst/>
          </a:prstGeom>
          <a:noFill/>
          <a:ln w="9525">
            <a:noFill/>
            <a:miter lim="800000"/>
            <a:headEnd/>
            <a:tailEnd/>
          </a:ln>
        </p:spPr>
      </p:pic>
      <p:pic>
        <p:nvPicPr>
          <p:cNvPr id="27"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8177213" y="6105525"/>
            <a:ext cx="819150" cy="482600"/>
          </a:xfrm>
          <a:prstGeom prst="rect">
            <a:avLst/>
          </a:prstGeom>
          <a:noFill/>
          <a:ln w="9525">
            <a:noFill/>
            <a:miter lim="800000"/>
            <a:headEnd/>
            <a:tailEnd/>
          </a:ln>
        </p:spPr>
      </p:pic>
      <p:pic>
        <p:nvPicPr>
          <p:cNvPr id="28"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7105650" y="4140200"/>
            <a:ext cx="819150" cy="482600"/>
          </a:xfrm>
          <a:prstGeom prst="rect">
            <a:avLst/>
          </a:prstGeom>
          <a:noFill/>
          <a:ln w="9525">
            <a:noFill/>
            <a:miter lim="800000"/>
            <a:headEnd/>
            <a:tailEnd/>
          </a:ln>
        </p:spPr>
      </p:pic>
      <p:pic>
        <p:nvPicPr>
          <p:cNvPr id="29"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4048125" y="6105525"/>
            <a:ext cx="819150" cy="482600"/>
          </a:xfrm>
          <a:prstGeom prst="rect">
            <a:avLst/>
          </a:prstGeom>
          <a:noFill/>
          <a:ln w="9525">
            <a:noFill/>
            <a:miter lim="800000"/>
            <a:headEnd/>
            <a:tailEnd/>
          </a:ln>
        </p:spPr>
      </p:pic>
      <p:pic>
        <p:nvPicPr>
          <p:cNvPr id="30"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7346950" y="28575"/>
            <a:ext cx="819150" cy="482600"/>
          </a:xfrm>
          <a:prstGeom prst="rect">
            <a:avLst/>
          </a:prstGeom>
          <a:noFill/>
          <a:ln w="9525">
            <a:noFill/>
            <a:miter lim="800000"/>
            <a:headEnd/>
            <a:tailEnd/>
          </a:ln>
        </p:spPr>
      </p:pic>
      <p:pic>
        <p:nvPicPr>
          <p:cNvPr id="31"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8248650" y="4587875"/>
            <a:ext cx="819150" cy="482600"/>
          </a:xfrm>
          <a:prstGeom prst="rect">
            <a:avLst/>
          </a:prstGeom>
          <a:noFill/>
          <a:ln w="9525">
            <a:noFill/>
            <a:miter lim="800000"/>
            <a:headEnd/>
            <a:tailEnd/>
          </a:ln>
        </p:spPr>
      </p:pic>
      <p:pic>
        <p:nvPicPr>
          <p:cNvPr id="32"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0" y="3203575"/>
            <a:ext cx="819150" cy="482600"/>
          </a:xfrm>
          <a:prstGeom prst="rect">
            <a:avLst/>
          </a:prstGeom>
          <a:noFill/>
          <a:ln w="9525">
            <a:noFill/>
            <a:miter lim="800000"/>
            <a:headEnd/>
            <a:tailEnd/>
          </a:ln>
        </p:spPr>
      </p:pic>
      <p:pic>
        <p:nvPicPr>
          <p:cNvPr id="33"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5167313" y="5113338"/>
            <a:ext cx="819150" cy="482600"/>
          </a:xfrm>
          <a:prstGeom prst="rect">
            <a:avLst/>
          </a:prstGeom>
          <a:noFill/>
          <a:ln w="9525">
            <a:noFill/>
            <a:miter lim="800000"/>
            <a:headEnd/>
            <a:tailEnd/>
          </a:ln>
        </p:spPr>
      </p:pic>
      <p:pic>
        <p:nvPicPr>
          <p:cNvPr id="34"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7156450" y="5138738"/>
            <a:ext cx="819150" cy="482600"/>
          </a:xfrm>
          <a:prstGeom prst="rect">
            <a:avLst/>
          </a:prstGeom>
          <a:noFill/>
          <a:ln w="9525">
            <a:noFill/>
            <a:miter lim="800000"/>
            <a:headEnd/>
            <a:tailEnd/>
          </a:ln>
        </p:spPr>
      </p:pic>
      <p:pic>
        <p:nvPicPr>
          <p:cNvPr id="35"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3505200" y="1314450"/>
            <a:ext cx="819150" cy="482600"/>
          </a:xfrm>
          <a:prstGeom prst="rect">
            <a:avLst/>
          </a:prstGeom>
          <a:noFill/>
          <a:ln w="9525">
            <a:noFill/>
            <a:miter lim="800000"/>
            <a:headEnd/>
            <a:tailEnd/>
          </a:ln>
        </p:spPr>
      </p:pic>
      <p:pic>
        <p:nvPicPr>
          <p:cNvPr id="36"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2765425" y="17463"/>
            <a:ext cx="819150" cy="482600"/>
          </a:xfrm>
          <a:prstGeom prst="rect">
            <a:avLst/>
          </a:prstGeom>
          <a:noFill/>
          <a:ln w="9525">
            <a:noFill/>
            <a:miter lim="800000"/>
            <a:headEnd/>
            <a:tailEnd/>
          </a:ln>
        </p:spPr>
      </p:pic>
      <p:pic>
        <p:nvPicPr>
          <p:cNvPr id="37"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47625" y="5110163"/>
            <a:ext cx="819150" cy="482600"/>
          </a:xfrm>
          <a:prstGeom prst="rect">
            <a:avLst/>
          </a:prstGeom>
          <a:noFill/>
          <a:ln w="9525">
            <a:noFill/>
            <a:miter lim="800000"/>
            <a:headEnd/>
            <a:tailEnd/>
          </a:ln>
        </p:spPr>
      </p:pic>
      <p:pic>
        <p:nvPicPr>
          <p:cNvPr id="38" name="Picture 6" descr="Scattered photos of a dairy cow kneeling down to sniff grass on the other side of the fence. There are other dairy cows in the background lying down or grazing on grass. "/>
          <p:cNvPicPr>
            <a:picLocks noChangeAspect="1" noChangeArrowheads="1"/>
          </p:cNvPicPr>
          <p:nvPr/>
        </p:nvPicPr>
        <p:blipFill>
          <a:blip r:embed="rId3"/>
          <a:srcRect l="17625" t="19296" r="14394" b="23277"/>
          <a:stretch>
            <a:fillRect/>
          </a:stretch>
        </p:blipFill>
        <p:spPr bwMode="auto">
          <a:xfrm>
            <a:off x="2143125" y="6213475"/>
            <a:ext cx="819150" cy="48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000"/>
                                  </p:stCondLst>
                                  <p:childTnLst>
                                    <p:set>
                                      <p:cBhvr>
                                        <p:cTn id="6" dur="1" fill="hold">
                                          <p:stCondLst>
                                            <p:cond delay="0"/>
                                          </p:stCondLst>
                                        </p:cTn>
                                        <p:tgtEl>
                                          <p:spTgt spid="31763"/>
                                        </p:tgtEl>
                                        <p:attrNameLst>
                                          <p:attrName>style.visibility</p:attrName>
                                        </p:attrNameLst>
                                      </p:cBhvr>
                                      <p:to>
                                        <p:strVal val="visible"/>
                                      </p:to>
                                    </p:set>
                                    <p:animEffect transition="in" filter="fade">
                                      <p:cBhvr>
                                        <p:cTn id="7" dur="500"/>
                                        <p:tgtEl>
                                          <p:spTgt spid="31763"/>
                                        </p:tgtEl>
                                      </p:cBhvr>
                                    </p:animEffect>
                                  </p:childTnLst>
                                </p:cTn>
                              </p:par>
                            </p:childTnLst>
                          </p:cTn>
                        </p:par>
                        <p:par>
                          <p:cTn id="8" fill="hold" nodeType="afterGroup">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nodeType="afterGroup">
                            <p:stCondLst>
                              <p:cond delay="5000"/>
                            </p:stCondLst>
                            <p:childTnLst>
                              <p:par>
                                <p:cTn id="13" presetID="10" presetClass="entr" presetSubtype="0" fill="hold" nodeType="afterEffect">
                                  <p:stCondLst>
                                    <p:cond delay="2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nodeType="afterGroup">
                            <p:stCondLst>
                              <p:cond delay="7500"/>
                            </p:stCondLst>
                            <p:childTnLst>
                              <p:par>
                                <p:cTn id="17" presetID="10" presetClass="entr" presetSubtype="0" fill="hold" nodeType="after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nodeType="afterGroup">
                            <p:stCondLst>
                              <p:cond delay="10000"/>
                            </p:stCondLst>
                            <p:childTnLst>
                              <p:par>
                                <p:cTn id="21" presetID="10" presetClass="entr" presetSubtype="0" fill="hold" nodeType="afterEffect">
                                  <p:stCondLst>
                                    <p:cond delay="200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12500"/>
                            </p:stCondLst>
                            <p:childTnLst>
                              <p:par>
                                <p:cTn id="25" presetID="10" presetClass="entr" presetSubtype="0" fill="hold" nodeType="afterEffect">
                                  <p:stCondLst>
                                    <p:cond delay="200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nodeType="afterGroup">
                            <p:stCondLst>
                              <p:cond delay="15000"/>
                            </p:stCondLst>
                            <p:childTnLst>
                              <p:par>
                                <p:cTn id="29" presetID="10" presetClass="entr" presetSubtype="0" fill="hold" nodeType="afterEffect">
                                  <p:stCondLst>
                                    <p:cond delay="2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nodeType="afterGroup">
                            <p:stCondLst>
                              <p:cond delay="17500"/>
                            </p:stCondLst>
                            <p:childTnLst>
                              <p:par>
                                <p:cTn id="33" presetID="10" presetClass="entr" presetSubtype="0" fill="hold" nodeType="afterEffect">
                                  <p:stCondLst>
                                    <p:cond delay="200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nodeType="afterGroup">
                            <p:stCondLst>
                              <p:cond delay="20000"/>
                            </p:stCondLst>
                            <p:childTnLst>
                              <p:par>
                                <p:cTn id="37" presetID="10" presetClass="entr" presetSubtype="0" fill="hold" nodeType="afterEffect">
                                  <p:stCondLst>
                                    <p:cond delay="200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nodeType="afterGroup">
                            <p:stCondLst>
                              <p:cond delay="22500"/>
                            </p:stCondLst>
                            <p:childTnLst>
                              <p:par>
                                <p:cTn id="41" presetID="10" presetClass="entr" presetSubtype="0" fill="hold" nodeType="afterEffect">
                                  <p:stCondLst>
                                    <p:cond delay="20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nodeType="afterGroup">
                            <p:stCondLst>
                              <p:cond delay="25000"/>
                            </p:stCondLst>
                            <p:childTnLst>
                              <p:par>
                                <p:cTn id="45" presetID="10" presetClass="entr" presetSubtype="0" fill="hold" nodeType="afterEffect">
                                  <p:stCondLst>
                                    <p:cond delay="200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nodeType="afterGroup">
                            <p:stCondLst>
                              <p:cond delay="27500"/>
                            </p:stCondLst>
                            <p:childTnLst>
                              <p:par>
                                <p:cTn id="49" presetID="10" presetClass="entr" presetSubtype="0" fill="hold" nodeType="afterEffect">
                                  <p:stCondLst>
                                    <p:cond delay="200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nodeType="afterGroup">
                            <p:stCondLst>
                              <p:cond delay="30000"/>
                            </p:stCondLst>
                            <p:childTnLst>
                              <p:par>
                                <p:cTn id="53" presetID="10" presetClass="entr" presetSubtype="0" fill="hold" nodeType="afterEffect">
                                  <p:stCondLst>
                                    <p:cond delay="200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par>
                          <p:cTn id="56" fill="hold" nodeType="afterGroup">
                            <p:stCondLst>
                              <p:cond delay="32500"/>
                            </p:stCondLst>
                            <p:childTnLst>
                              <p:par>
                                <p:cTn id="57" presetID="10" presetClass="entr" presetSubtype="0" fill="hold" nodeType="afterEffect">
                                  <p:stCondLst>
                                    <p:cond delay="200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nodeType="afterGroup">
                            <p:stCondLst>
                              <p:cond delay="35000"/>
                            </p:stCondLst>
                            <p:childTnLst>
                              <p:par>
                                <p:cTn id="61" presetID="10" presetClass="entr" presetSubtype="0" fill="hold" nodeType="afterEffect">
                                  <p:stCondLst>
                                    <p:cond delay="200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nodeType="afterGroup">
                            <p:stCondLst>
                              <p:cond delay="37500"/>
                            </p:stCondLst>
                            <p:childTnLst>
                              <p:par>
                                <p:cTn id="65" presetID="10" presetClass="entr" presetSubtype="0" fill="hold" nodeType="afterEffect">
                                  <p:stCondLst>
                                    <p:cond delay="200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par>
                          <p:cTn id="68" fill="hold" nodeType="afterGroup">
                            <p:stCondLst>
                              <p:cond delay="40000"/>
                            </p:stCondLst>
                            <p:childTnLst>
                              <p:par>
                                <p:cTn id="69" presetID="10" presetClass="entr" presetSubtype="0" fill="hold" nodeType="afterEffect">
                                  <p:stCondLst>
                                    <p:cond delay="200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par>
                          <p:cTn id="72" fill="hold" nodeType="afterGroup">
                            <p:stCondLst>
                              <p:cond delay="42500"/>
                            </p:stCondLst>
                            <p:childTnLst>
                              <p:par>
                                <p:cTn id="73" presetID="10" presetClass="entr" presetSubtype="0" fill="hold" nodeType="afterEffect">
                                  <p:stCondLst>
                                    <p:cond delay="200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par>
                          <p:cTn id="76" fill="hold" nodeType="afterGroup">
                            <p:stCondLst>
                              <p:cond delay="45000"/>
                            </p:stCondLst>
                            <p:childTnLst>
                              <p:par>
                                <p:cTn id="77" presetID="10" presetClass="entr" presetSubtype="0" fill="hold" nodeType="afterEffect">
                                  <p:stCondLst>
                                    <p:cond delay="200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par>
                          <p:cTn id="80" fill="hold" nodeType="afterGroup">
                            <p:stCondLst>
                              <p:cond delay="47500"/>
                            </p:stCondLst>
                            <p:childTnLst>
                              <p:par>
                                <p:cTn id="81" presetID="10" presetClass="entr" presetSubtype="0" fill="hold" nodeType="afterEffect">
                                  <p:stCondLst>
                                    <p:cond delay="200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6" descr="An aerial satellite image that shows the terrain of Haiti and the Dominican Republic. Haiti on the left is bare and deforested. Dominican Republic on the right is green with trees. "/>
          <p:cNvPicPr>
            <a:picLocks noChangeAspect="1" noChangeArrowheads="1"/>
          </p:cNvPicPr>
          <p:nvPr/>
        </p:nvPicPr>
        <p:blipFill>
          <a:blip r:embed="rId3"/>
          <a:srcRect/>
          <a:stretch>
            <a:fillRect/>
          </a:stretch>
        </p:blipFill>
        <p:spPr bwMode="auto">
          <a:xfrm>
            <a:off x="1498600" y="2647950"/>
            <a:ext cx="5451475" cy="4210050"/>
          </a:xfrm>
          <a:prstGeom prst="rect">
            <a:avLst/>
          </a:prstGeom>
          <a:noFill/>
          <a:ln w="9525">
            <a:noFill/>
            <a:miter lim="800000"/>
            <a:headEnd/>
            <a:tailEnd/>
          </a:ln>
        </p:spPr>
      </p:pic>
      <p:sp>
        <p:nvSpPr>
          <p:cNvPr id="79874"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Tragedy</a:t>
            </a:r>
          </a:p>
        </p:txBody>
      </p:sp>
      <p:sp>
        <p:nvSpPr>
          <p:cNvPr id="79875" name="Content Placeholder 2"/>
          <p:cNvSpPr>
            <a:spLocks noGrp="1"/>
          </p:cNvSpPr>
          <p:nvPr>
            <p:ph idx="1"/>
          </p:nvPr>
        </p:nvSpPr>
        <p:spPr>
          <a:xfrm>
            <a:off x="457200" y="1712913"/>
            <a:ext cx="8229600" cy="1247775"/>
          </a:xfrm>
        </p:spPr>
        <p:txBody>
          <a:bodyPr/>
          <a:lstStyle/>
          <a:p>
            <a:r>
              <a:rPr lang="en-US" sz="3200">
                <a:latin typeface="Arial" pitchFamily="-107" charset="0"/>
                <a:cs typeface="Arial" pitchFamily="-107" charset="0"/>
              </a:rPr>
              <a:t>The commons get destroyed, even though this was in nobody’</a:t>
            </a:r>
            <a:r>
              <a:rPr lang="en-US" altLang="ja-JP" sz="3200">
                <a:latin typeface="Arial" pitchFamily="-107" charset="0"/>
                <a:cs typeface="Arial" pitchFamily="-107" charset="0"/>
              </a:rPr>
              <a:t>s best interest.</a:t>
            </a:r>
            <a:endParaRPr lang="en-US" sz="320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South Park</a:t>
            </a:r>
          </a:p>
        </p:txBody>
      </p:sp>
      <p:sp>
        <p:nvSpPr>
          <p:cNvPr id="81922" name="Content Placeholder 2"/>
          <p:cNvSpPr>
            <a:spLocks noGrp="1"/>
          </p:cNvSpPr>
          <p:nvPr>
            <p:ph idx="1"/>
          </p:nvPr>
        </p:nvSpPr>
        <p:spPr>
          <a:xfrm>
            <a:off x="457200" y="1712913"/>
            <a:ext cx="8229600" cy="2393950"/>
          </a:xfrm>
        </p:spPr>
        <p:txBody>
          <a:bodyPr/>
          <a:lstStyle/>
          <a:p>
            <a:r>
              <a:rPr lang="en-US" sz="3200">
                <a:latin typeface="Arial" pitchFamily="-107" charset="0"/>
                <a:cs typeface="Arial" pitchFamily="-107" charset="0"/>
              </a:rPr>
              <a:t>Tragedy of the commons: Peeing in the community pool</a:t>
            </a:r>
          </a:p>
          <a:p>
            <a:r>
              <a:rPr lang="en-US" sz="3200">
                <a:latin typeface="Arial" pitchFamily="-107" charset="0"/>
                <a:cs typeface="Arial" pitchFamily="-107" charset="0"/>
              </a:rPr>
              <a:t>If one person pees in the pool, the effect may be insignificant. But what if </a:t>
            </a:r>
            <a:r>
              <a:rPr lang="en-US" sz="3200" i="1">
                <a:latin typeface="Arial" pitchFamily="-107" charset="0"/>
                <a:cs typeface="Arial" pitchFamily="-107" charset="0"/>
              </a:rPr>
              <a:t>everyone</a:t>
            </a:r>
            <a:r>
              <a:rPr lang="en-US" sz="3200">
                <a:latin typeface="Arial" pitchFamily="-107" charset="0"/>
                <a:cs typeface="Arial" pitchFamily="-107" charset="0"/>
              </a:rPr>
              <a:t> does it?</a:t>
            </a:r>
          </a:p>
        </p:txBody>
      </p:sp>
      <p:pic>
        <p:nvPicPr>
          <p:cNvPr id="81923" name="Picture 4" descr="Tip #270: Tragedy of the Commons in South Park, “Peeing in the Pool”">
            <a:hlinkClick r:id="rId3"/>
          </p:cNvPr>
          <p:cNvPicPr>
            <a:picLocks noChangeAspect="1"/>
          </p:cNvPicPr>
          <p:nvPr/>
        </p:nvPicPr>
        <p:blipFill>
          <a:blip r:embed="rId4"/>
          <a:srcRect l="20306" t="18303" r="22078" b="25455"/>
          <a:stretch>
            <a:fillRect/>
          </a:stretch>
        </p:blipFill>
        <p:spPr bwMode="auto">
          <a:xfrm>
            <a:off x="3797300" y="4718050"/>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Common Property Incentives</a:t>
            </a:r>
          </a:p>
        </p:txBody>
      </p:sp>
      <p:sp>
        <p:nvSpPr>
          <p:cNvPr id="83970" name="Content Placeholder 2"/>
          <p:cNvSpPr>
            <a:spLocks noGrp="1"/>
          </p:cNvSpPr>
          <p:nvPr>
            <p:ph idx="1"/>
          </p:nvPr>
        </p:nvSpPr>
        <p:spPr>
          <a:xfrm>
            <a:off x="44450" y="1712913"/>
            <a:ext cx="8385175" cy="5000625"/>
          </a:xfrm>
        </p:spPr>
        <p:txBody>
          <a:bodyPr/>
          <a:lstStyle/>
          <a:p>
            <a:r>
              <a:rPr lang="en-US" sz="3200">
                <a:latin typeface="Arial" pitchFamily="-107" charset="0"/>
                <a:cs typeface="Arial" pitchFamily="-107" charset="0"/>
              </a:rPr>
              <a:t>Incentive to </a:t>
            </a:r>
            <a:r>
              <a:rPr lang="en-US" sz="3200">
                <a:solidFill>
                  <a:srgbClr val="1492C7"/>
                </a:solidFill>
                <a:latin typeface="Arial" pitchFamily="-107" charset="0"/>
                <a:cs typeface="Arial" pitchFamily="-107" charset="0"/>
              </a:rPr>
              <a:t>neglect</a:t>
            </a:r>
          </a:p>
          <a:p>
            <a:endParaRPr lang="en-US" sz="1600">
              <a:latin typeface="Arial" pitchFamily="-107" charset="0"/>
              <a:cs typeface="Arial" pitchFamily="-107" charset="0"/>
            </a:endParaRPr>
          </a:p>
          <a:p>
            <a:r>
              <a:rPr lang="en-US" sz="3200">
                <a:latin typeface="Arial" pitchFamily="-107" charset="0"/>
                <a:cs typeface="Arial" pitchFamily="-107" charset="0"/>
              </a:rPr>
              <a:t>Incentive to </a:t>
            </a:r>
            <a:r>
              <a:rPr lang="en-US" sz="3200">
                <a:solidFill>
                  <a:srgbClr val="1492C7"/>
                </a:solidFill>
                <a:latin typeface="Arial" pitchFamily="-107" charset="0"/>
                <a:cs typeface="Arial" pitchFamily="-107" charset="0"/>
              </a:rPr>
              <a:t>overuse</a:t>
            </a:r>
          </a:p>
          <a:p>
            <a:endParaRPr lang="en-US" sz="1600">
              <a:latin typeface="Arial" pitchFamily="-107" charset="0"/>
              <a:cs typeface="Arial" pitchFamily="-107" charset="0"/>
            </a:endParaRPr>
          </a:p>
          <a:p>
            <a:r>
              <a:rPr lang="en-US" sz="3200">
                <a:latin typeface="Arial" pitchFamily="-107" charset="0"/>
                <a:cs typeface="Arial" pitchFamily="-107" charset="0"/>
              </a:rPr>
              <a:t>Incentive to </a:t>
            </a:r>
            <a:r>
              <a:rPr lang="en-US" sz="3200">
                <a:solidFill>
                  <a:srgbClr val="1492C7"/>
                </a:solidFill>
                <a:latin typeface="Arial" pitchFamily="-107" charset="0"/>
                <a:cs typeface="Arial" pitchFamily="-107" charset="0"/>
              </a:rPr>
              <a:t>ignore others</a:t>
            </a:r>
          </a:p>
        </p:txBody>
      </p:sp>
      <p:pic>
        <p:nvPicPr>
          <p:cNvPr id="34820" name="Picture 6" descr="A fisherman with a large net full of fish. "/>
          <p:cNvPicPr>
            <a:picLocks noChangeAspect="1" noChangeArrowheads="1"/>
          </p:cNvPicPr>
          <p:nvPr/>
        </p:nvPicPr>
        <p:blipFill>
          <a:blip r:embed="rId3"/>
          <a:srcRect l="4172" b="6528"/>
          <a:stretch>
            <a:fillRect/>
          </a:stretch>
        </p:blipFill>
        <p:spPr bwMode="auto">
          <a:xfrm>
            <a:off x="2820988" y="4213225"/>
            <a:ext cx="3502025" cy="238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93675" y="0"/>
            <a:ext cx="8839200" cy="1473200"/>
          </a:xfrm>
        </p:spPr>
        <p:txBody>
          <a:bodyPr/>
          <a:lstStyle/>
          <a:p>
            <a:r>
              <a:rPr lang="en-US">
                <a:latin typeface="Arial" pitchFamily="-107" charset="0"/>
                <a:cs typeface="Arial" pitchFamily="-107" charset="0"/>
              </a:rPr>
              <a:t>Possible Solutions—1 </a:t>
            </a:r>
          </a:p>
        </p:txBody>
      </p:sp>
      <p:sp>
        <p:nvSpPr>
          <p:cNvPr id="86018" name="Content Placeholder 2"/>
          <p:cNvSpPr>
            <a:spLocks noGrp="1"/>
          </p:cNvSpPr>
          <p:nvPr>
            <p:ph idx="1"/>
          </p:nvPr>
        </p:nvSpPr>
        <p:spPr>
          <a:xfrm>
            <a:off x="193675" y="1712913"/>
            <a:ext cx="6381750" cy="4895850"/>
          </a:xfrm>
        </p:spPr>
        <p:txBody>
          <a:bodyPr/>
          <a:lstStyle/>
          <a:p>
            <a:r>
              <a:rPr lang="en-US" sz="3200" b="1" dirty="0">
                <a:solidFill>
                  <a:srgbClr val="1492C7"/>
                </a:solidFill>
                <a:latin typeface="Arial" pitchFamily="-107" charset="0"/>
                <a:cs typeface="Arial" pitchFamily="-107" charset="0"/>
              </a:rPr>
              <a:t>Proactive management </a:t>
            </a:r>
          </a:p>
          <a:p>
            <a:pPr lvl="1"/>
            <a:r>
              <a:rPr lang="en-US" sz="2800" dirty="0">
                <a:latin typeface="Arial" pitchFamily="-107" charset="0"/>
                <a:cs typeface="Arial" pitchFamily="-107" charset="0"/>
              </a:rPr>
              <a:t>Taxes</a:t>
            </a:r>
          </a:p>
          <a:p>
            <a:pPr lvl="1"/>
            <a:r>
              <a:rPr lang="en-US" sz="2800" dirty="0">
                <a:latin typeface="Arial" pitchFamily="-107" charset="0"/>
                <a:cs typeface="Arial" pitchFamily="-107" charset="0"/>
              </a:rPr>
              <a:t>Regulations</a:t>
            </a:r>
          </a:p>
          <a:p>
            <a:pPr lvl="1"/>
            <a:r>
              <a:rPr lang="en-US" sz="2800" dirty="0">
                <a:latin typeface="Arial" pitchFamily="-107" charset="0"/>
                <a:cs typeface="Arial" pitchFamily="-107" charset="0"/>
              </a:rPr>
              <a:t>Other ways to internalize the negative externality</a:t>
            </a:r>
          </a:p>
        </p:txBody>
      </p:sp>
      <p:pic>
        <p:nvPicPr>
          <p:cNvPr id="86019" name="Picture 5" descr="An Alaskan king crab."/>
          <p:cNvPicPr>
            <a:picLocks noChangeAspect="1" noChangeArrowheads="1"/>
          </p:cNvPicPr>
          <p:nvPr/>
        </p:nvPicPr>
        <p:blipFill>
          <a:blip r:embed="rId3"/>
          <a:srcRect/>
          <a:stretch>
            <a:fillRect/>
          </a:stretch>
        </p:blipFill>
        <p:spPr bwMode="auto">
          <a:xfrm>
            <a:off x="5749925" y="1887538"/>
            <a:ext cx="3282950" cy="4306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457200" y="1712913"/>
            <a:ext cx="8229600" cy="4895850"/>
          </a:xfrm>
        </p:spPr>
        <p:txBody>
          <a:bodyPr/>
          <a:lstStyle/>
          <a:p>
            <a:r>
              <a:rPr lang="en-US" sz="3200" b="1">
                <a:solidFill>
                  <a:srgbClr val="1492C7"/>
                </a:solidFill>
                <a:latin typeface="Arial" pitchFamily="-107" charset="0"/>
                <a:cs typeface="Arial" pitchFamily="-107" charset="0"/>
              </a:rPr>
              <a:t>Cap and trade</a:t>
            </a:r>
          </a:p>
          <a:p>
            <a:pPr lvl="1"/>
            <a:r>
              <a:rPr lang="en-US" sz="2800">
                <a:latin typeface="Arial" pitchFamily="-107" charset="0"/>
                <a:cs typeface="Arial" pitchFamily="-107" charset="0"/>
              </a:rPr>
              <a:t>A system of pollution </a:t>
            </a:r>
            <a:r>
              <a:rPr lang="ja-JP" altLang="en-US" sz="2800">
                <a:latin typeface="Arial" pitchFamily="-107" charset="0"/>
                <a:cs typeface="Arial" pitchFamily="-107" charset="0"/>
              </a:rPr>
              <a:t>“</a:t>
            </a:r>
            <a:r>
              <a:rPr lang="en-US" altLang="ja-JP" sz="2800">
                <a:latin typeface="Arial" pitchFamily="-107" charset="0"/>
                <a:cs typeface="Arial" pitchFamily="-107" charset="0"/>
              </a:rPr>
              <a:t>permits</a:t>
            </a:r>
            <a:r>
              <a:rPr lang="ja-JP" altLang="en-US" sz="2800">
                <a:latin typeface="Arial" pitchFamily="-107" charset="0"/>
                <a:cs typeface="Arial" pitchFamily="-107" charset="0"/>
              </a:rPr>
              <a:t>”</a:t>
            </a:r>
            <a:r>
              <a:rPr lang="en-US" altLang="ja-JP" sz="2800">
                <a:latin typeface="Arial" pitchFamily="-107" charset="0"/>
                <a:cs typeface="Arial" pitchFamily="-107" charset="0"/>
              </a:rPr>
              <a:t> that are traded on an open market</a:t>
            </a:r>
          </a:p>
          <a:p>
            <a:pPr lvl="2"/>
            <a:r>
              <a:rPr lang="en-US" altLang="ja-JP">
                <a:latin typeface="Arial" pitchFamily="-107" charset="0"/>
                <a:ea typeface="MS PGothic" pitchFamily="34" charset="-128"/>
                <a:cs typeface="MS PGothic" pitchFamily="34" charset="-128"/>
              </a:rPr>
              <a:t>Firms that can control emissions cheaply will sell their permits</a:t>
            </a:r>
          </a:p>
          <a:p>
            <a:pPr lvl="2"/>
            <a:r>
              <a:rPr lang="en-US" altLang="ja-JP">
                <a:latin typeface="Arial" pitchFamily="-107" charset="0"/>
                <a:ea typeface="MS PGothic" pitchFamily="34" charset="-128"/>
                <a:cs typeface="MS PGothic" pitchFamily="34" charset="-128"/>
              </a:rPr>
              <a:t>Firms who face very high costs to reduce emissions will purchase permits</a:t>
            </a:r>
          </a:p>
          <a:p>
            <a:pPr lvl="2"/>
            <a:endParaRPr lang="en-US" altLang="ja-JP" sz="1600">
              <a:latin typeface="Arial" pitchFamily="-107" charset="0"/>
              <a:ea typeface="MS PGothic" pitchFamily="34" charset="-128"/>
              <a:cs typeface="MS PGothic" pitchFamily="34" charset="-128"/>
            </a:endParaRPr>
          </a:p>
          <a:p>
            <a:pPr lvl="1"/>
            <a:r>
              <a:rPr lang="en-US" altLang="ja-JP" sz="2800">
                <a:latin typeface="Arial" pitchFamily="-107" charset="0"/>
                <a:cs typeface="Arial" pitchFamily="-107" charset="0"/>
              </a:rPr>
              <a:t>Creates property rights for pollution</a:t>
            </a:r>
          </a:p>
          <a:p>
            <a:pPr lvl="2"/>
            <a:r>
              <a:rPr lang="en-US" altLang="ja-JP">
                <a:latin typeface="Arial" pitchFamily="-107" charset="0"/>
                <a:ea typeface="MS PGothic" pitchFamily="34" charset="-128"/>
                <a:cs typeface="MS PGothic" pitchFamily="34" charset="-128"/>
              </a:rPr>
              <a:t>Internalizes the externality</a:t>
            </a:r>
          </a:p>
          <a:p>
            <a:endParaRPr lang="en-US" sz="2800">
              <a:latin typeface="Arial" pitchFamily="-107" charset="0"/>
              <a:cs typeface="Arial" pitchFamily="-107" charset="0"/>
            </a:endParaRPr>
          </a:p>
        </p:txBody>
      </p:sp>
      <p:sp>
        <p:nvSpPr>
          <p:cNvPr id="88066" name="Title 1"/>
          <p:cNvSpPr>
            <a:spLocks noGrp="1"/>
          </p:cNvSpPr>
          <p:nvPr>
            <p:ph type="title"/>
          </p:nvPr>
        </p:nvSpPr>
        <p:spPr>
          <a:xfrm>
            <a:off x="193675" y="0"/>
            <a:ext cx="8839200" cy="1473200"/>
          </a:xfrm>
        </p:spPr>
        <p:txBody>
          <a:bodyPr/>
          <a:lstStyle/>
          <a:p>
            <a:r>
              <a:rPr lang="en-US">
                <a:latin typeface="Arial" pitchFamily="-107" charset="0"/>
                <a:cs typeface="Arial" pitchFamily="-107" charset="0"/>
              </a:rPr>
              <a:t>Possible Solutions—2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Here’s a question for you…</a:t>
            </a:r>
          </a:p>
        </p:txBody>
      </p:sp>
      <p:sp>
        <p:nvSpPr>
          <p:cNvPr id="16386" name="Content Placeholder 2"/>
          <p:cNvSpPr>
            <a:spLocks noGrp="1"/>
          </p:cNvSpPr>
          <p:nvPr>
            <p:ph idx="1"/>
          </p:nvPr>
        </p:nvSpPr>
        <p:spPr>
          <a:xfrm>
            <a:off x="101600" y="1712913"/>
            <a:ext cx="4460794" cy="4800600"/>
          </a:xfrm>
        </p:spPr>
        <p:txBody>
          <a:bodyPr/>
          <a:lstStyle/>
          <a:p>
            <a:r>
              <a:rPr lang="en-US" sz="4000" dirty="0">
                <a:latin typeface="Arial" pitchFamily="-107" charset="0"/>
                <a:cs typeface="Arial" pitchFamily="-107" charset="0"/>
              </a:rPr>
              <a:t>What is the </a:t>
            </a:r>
            <a:r>
              <a:rPr lang="en-US" sz="4000" i="1" dirty="0">
                <a:latin typeface="Arial" pitchFamily="-107" charset="0"/>
                <a:cs typeface="Arial" pitchFamily="-107" charset="0"/>
              </a:rPr>
              <a:t>optimal</a:t>
            </a:r>
            <a:r>
              <a:rPr lang="en-US" sz="4000" dirty="0">
                <a:latin typeface="Arial" pitchFamily="-107" charset="0"/>
                <a:cs typeface="Arial" pitchFamily="-107" charset="0"/>
              </a:rPr>
              <a:t> level of pollution?</a:t>
            </a:r>
          </a:p>
          <a:p>
            <a:pPr lvl="1"/>
            <a:r>
              <a:rPr lang="en-US" dirty="0">
                <a:latin typeface="Arial" pitchFamily="-107" charset="0"/>
                <a:cs typeface="Arial" pitchFamily="-107" charset="0"/>
              </a:rPr>
              <a:t>Zero?</a:t>
            </a:r>
          </a:p>
          <a:p>
            <a:pPr lvl="1"/>
            <a:endParaRPr lang="en-US" dirty="0">
              <a:latin typeface="Arial" pitchFamily="-107" charset="0"/>
              <a:cs typeface="Arial" pitchFamily="-107" charset="0"/>
            </a:endParaRPr>
          </a:p>
          <a:p>
            <a:r>
              <a:rPr lang="en-US" dirty="0">
                <a:latin typeface="Arial" pitchFamily="-107" charset="0"/>
                <a:cs typeface="Arial" pitchFamily="-107" charset="0"/>
              </a:rPr>
              <a:t>Why can’t we have zero pollution?</a:t>
            </a:r>
          </a:p>
          <a:p>
            <a:endParaRPr lang="en-US" sz="2800" dirty="0">
              <a:latin typeface="Arial" pitchFamily="-107" charset="0"/>
              <a:cs typeface="Arial" pitchFamily="-107" charset="0"/>
            </a:endParaRPr>
          </a:p>
        </p:txBody>
      </p:sp>
      <p:pic>
        <p:nvPicPr>
          <p:cNvPr id="5" name="Picture 4" descr="Flame and smoke coming out of an industrial chimney. "/>
          <p:cNvPicPr>
            <a:picLocks noChangeAspect="1"/>
          </p:cNvPicPr>
          <p:nvPr/>
        </p:nvPicPr>
        <p:blipFill>
          <a:blip r:embed="rId3"/>
          <a:srcRect b="2925"/>
          <a:stretch>
            <a:fillRect/>
          </a:stretch>
        </p:blipFill>
        <p:spPr>
          <a:xfrm>
            <a:off x="4879086" y="1779721"/>
            <a:ext cx="3983312" cy="48133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Conclusion</a:t>
            </a:r>
          </a:p>
        </p:txBody>
      </p:sp>
      <p:sp>
        <p:nvSpPr>
          <p:cNvPr id="90114"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Inefficiencies occur because of poor incentives</a:t>
            </a:r>
          </a:p>
          <a:p>
            <a:r>
              <a:rPr lang="en-US" sz="3200">
                <a:latin typeface="Arial" pitchFamily="-107" charset="0"/>
                <a:cs typeface="Arial" pitchFamily="-107" charset="0"/>
              </a:rPr>
              <a:t>Externalities</a:t>
            </a:r>
          </a:p>
          <a:p>
            <a:pPr lvl="1"/>
            <a:r>
              <a:rPr lang="en-US" sz="2800">
                <a:latin typeface="Arial" pitchFamily="-107" charset="0"/>
                <a:cs typeface="Arial" pitchFamily="-107" charset="0"/>
              </a:rPr>
              <a:t>Arise from the result of diverging social and private costs (or benefits)</a:t>
            </a:r>
          </a:p>
          <a:p>
            <a:pPr lvl="1"/>
            <a:r>
              <a:rPr lang="en-US" sz="2800">
                <a:latin typeface="Arial" pitchFamily="-107" charset="0"/>
                <a:cs typeface="Arial" pitchFamily="-107" charset="0"/>
              </a:rPr>
              <a:t>Can be corrected by forcing economic agents to internalize them</a:t>
            </a:r>
          </a:p>
          <a:p>
            <a:r>
              <a:rPr lang="en-US" sz="3200">
                <a:latin typeface="Arial" pitchFamily="-107" charset="0"/>
                <a:cs typeface="Arial" pitchFamily="-107" charset="0"/>
              </a:rPr>
              <a:t>Efficient level of pollution?</a:t>
            </a:r>
          </a:p>
          <a:p>
            <a:pPr lvl="1"/>
            <a:r>
              <a:rPr lang="en-US" sz="2800">
                <a:latin typeface="Arial" pitchFamily="-107" charset="0"/>
                <a:cs typeface="Arial" pitchFamily="-107" charset="0"/>
              </a:rPr>
              <a:t>Must use cost-benefit analysis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Externalities—1 </a:t>
            </a:r>
          </a:p>
        </p:txBody>
      </p:sp>
      <p:sp>
        <p:nvSpPr>
          <p:cNvPr id="8195" name="Content Placeholder 2"/>
          <p:cNvSpPr>
            <a:spLocks noGrp="1"/>
          </p:cNvSpPr>
          <p:nvPr>
            <p:ph idx="1"/>
          </p:nvPr>
        </p:nvSpPr>
        <p:spPr>
          <a:xfrm>
            <a:off x="457200" y="1712913"/>
            <a:ext cx="8229600" cy="4895850"/>
          </a:xfrm>
        </p:spPr>
        <p:txBody>
          <a:bodyPr/>
          <a:lstStyle/>
          <a:p>
            <a:pPr eaLnBrk="1" hangingPunct="1"/>
            <a:r>
              <a:rPr lang="en-US" sz="3200" b="1" dirty="0">
                <a:solidFill>
                  <a:srgbClr val="1492C7"/>
                </a:solidFill>
                <a:latin typeface="Arial" pitchFamily="-107" charset="0"/>
                <a:cs typeface="Arial" pitchFamily="-107" charset="0"/>
              </a:rPr>
              <a:t>Externalities</a:t>
            </a:r>
          </a:p>
          <a:p>
            <a:pPr lvl="1" eaLnBrk="1" hangingPunct="1"/>
            <a:r>
              <a:rPr lang="en-US" sz="2800" dirty="0">
                <a:latin typeface="Arial" pitchFamily="-107" charset="0"/>
                <a:cs typeface="Arial" pitchFamily="-107" charset="0"/>
              </a:rPr>
              <a:t>The costs or benefits of a market activity that affect a third party</a:t>
            </a:r>
          </a:p>
          <a:p>
            <a:pPr eaLnBrk="1" hangingPunct="1"/>
            <a:r>
              <a:rPr lang="en-US" sz="3200" b="1" dirty="0">
                <a:solidFill>
                  <a:srgbClr val="1492C7"/>
                </a:solidFill>
                <a:latin typeface="Arial" pitchFamily="-107" charset="0"/>
                <a:cs typeface="Arial" pitchFamily="-107" charset="0"/>
              </a:rPr>
              <a:t>Market failure</a:t>
            </a:r>
          </a:p>
          <a:p>
            <a:pPr lvl="1" eaLnBrk="1" hangingPunct="1"/>
            <a:r>
              <a:rPr lang="en-US" sz="2800" dirty="0">
                <a:latin typeface="Arial" pitchFamily="-107" charset="0"/>
                <a:cs typeface="Arial" pitchFamily="-107" charset="0"/>
              </a:rPr>
              <a:t>Occurs when there is an inefficient allocation of resources in a market</a:t>
            </a:r>
          </a:p>
          <a:p>
            <a:pPr lvl="1" eaLnBrk="1" hangingPunct="1"/>
            <a:endParaRPr lang="en-US" sz="2800" dirty="0">
              <a:latin typeface="Arial" pitchFamily="-107" charset="0"/>
              <a:cs typeface="Arial" pitchFamily="-107" charset="0"/>
            </a:endParaRPr>
          </a:p>
          <a:p>
            <a:pPr eaLnBrk="1" hangingPunct="1"/>
            <a:r>
              <a:rPr lang="en-US" sz="3200" dirty="0">
                <a:latin typeface="Arial" pitchFamily="-107" charset="0"/>
                <a:cs typeface="Arial" pitchFamily="-107" charset="0"/>
              </a:rPr>
              <a:t>Externalities are one type of market failure.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Externalities—2 </a:t>
            </a:r>
          </a:p>
        </p:txBody>
      </p:sp>
      <p:sp>
        <p:nvSpPr>
          <p:cNvPr id="8195" name="Content Placeholder 2"/>
          <p:cNvSpPr>
            <a:spLocks noGrp="1"/>
          </p:cNvSpPr>
          <p:nvPr>
            <p:ph idx="1"/>
          </p:nvPr>
        </p:nvSpPr>
        <p:spPr>
          <a:xfrm>
            <a:off x="457200" y="1712913"/>
            <a:ext cx="8229600" cy="4895850"/>
          </a:xfrm>
        </p:spPr>
        <p:txBody>
          <a:bodyPr/>
          <a:lstStyle/>
          <a:p>
            <a:pPr eaLnBrk="1" hangingPunct="1"/>
            <a:r>
              <a:rPr lang="en-US" sz="3200" b="1">
                <a:solidFill>
                  <a:srgbClr val="1492C7"/>
                </a:solidFill>
                <a:latin typeface="Arial" pitchFamily="-107" charset="0"/>
                <a:cs typeface="Arial" pitchFamily="-107" charset="0"/>
              </a:rPr>
              <a:t>Internal costs</a:t>
            </a:r>
          </a:p>
          <a:p>
            <a:pPr lvl="1" eaLnBrk="1" hangingPunct="1"/>
            <a:r>
              <a:rPr lang="en-US" sz="2800">
                <a:latin typeface="Arial" pitchFamily="-107" charset="0"/>
                <a:cs typeface="Arial" pitchFamily="-107" charset="0"/>
              </a:rPr>
              <a:t>The costs of a market activity paid only by an individual participant</a:t>
            </a:r>
          </a:p>
          <a:p>
            <a:pPr eaLnBrk="1" hangingPunct="1"/>
            <a:r>
              <a:rPr lang="en-US" sz="3200" b="1">
                <a:solidFill>
                  <a:srgbClr val="1492C7"/>
                </a:solidFill>
                <a:latin typeface="Arial" pitchFamily="-107" charset="0"/>
                <a:cs typeface="Arial" pitchFamily="-107" charset="0"/>
              </a:rPr>
              <a:t>External costs</a:t>
            </a:r>
          </a:p>
          <a:p>
            <a:pPr lvl="1" eaLnBrk="1" hangingPunct="1"/>
            <a:r>
              <a:rPr lang="en-US" sz="2800">
                <a:latin typeface="Arial" pitchFamily="-107" charset="0"/>
                <a:cs typeface="Arial" pitchFamily="-107" charset="0"/>
              </a:rPr>
              <a:t>The costs of an activity imposed on people not participating in that market</a:t>
            </a:r>
          </a:p>
          <a:p>
            <a:pPr eaLnBrk="1" hangingPunct="1"/>
            <a:r>
              <a:rPr lang="en-US" sz="3200" b="1">
                <a:solidFill>
                  <a:srgbClr val="1492C7"/>
                </a:solidFill>
                <a:latin typeface="Arial" pitchFamily="-107" charset="0"/>
                <a:cs typeface="Arial" pitchFamily="-107" charset="0"/>
              </a:rPr>
              <a:t>Social costs</a:t>
            </a:r>
          </a:p>
          <a:p>
            <a:pPr lvl="1" eaLnBrk="1" hangingPunct="1"/>
            <a:r>
              <a:rPr lang="en-US" sz="2800">
                <a:latin typeface="Arial" pitchFamily="-107" charset="0"/>
                <a:cs typeface="Arial" pitchFamily="-107" charset="0"/>
              </a:rPr>
              <a:t>The sum of the internal costs and external costs of a market activity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Third-Party Problem—1 </a:t>
            </a:r>
          </a:p>
        </p:txBody>
      </p:sp>
      <p:sp>
        <p:nvSpPr>
          <p:cNvPr id="9219"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An externality exists when </a:t>
            </a:r>
          </a:p>
          <a:p>
            <a:pPr lvl="1"/>
            <a:r>
              <a:rPr lang="en-US" sz="3000" dirty="0">
                <a:latin typeface="Arial" pitchFamily="-107" charset="0"/>
                <a:cs typeface="Arial" pitchFamily="-107" charset="0"/>
              </a:rPr>
              <a:t>Internal cost ≠ social cost</a:t>
            </a:r>
          </a:p>
          <a:p>
            <a:pPr lvl="1"/>
            <a:r>
              <a:rPr lang="en-US" sz="3000" dirty="0">
                <a:latin typeface="Arial" pitchFamily="-107" charset="0"/>
                <a:cs typeface="Arial" pitchFamily="-107" charset="0"/>
              </a:rPr>
              <a:t>Internal benefit ≠ social benefit</a:t>
            </a:r>
          </a:p>
          <a:p>
            <a:pPr>
              <a:buFont typeface="Arial" pitchFamily="-107" charset="0"/>
              <a:buNone/>
            </a:pPr>
            <a:endParaRPr lang="en-US" sz="3200" dirty="0">
              <a:latin typeface="Arial" pitchFamily="-107" charset="0"/>
              <a:cs typeface="Arial" pitchFamily="-107" charset="0"/>
            </a:endParaRPr>
          </a:p>
          <a:p>
            <a:r>
              <a:rPr lang="en-US" sz="3200" b="1" dirty="0">
                <a:solidFill>
                  <a:srgbClr val="1492C7"/>
                </a:solidFill>
                <a:latin typeface="Arial" pitchFamily="-107" charset="0"/>
                <a:cs typeface="Arial" pitchFamily="-107" charset="0"/>
              </a:rPr>
              <a:t>Third-party problems</a:t>
            </a:r>
          </a:p>
          <a:p>
            <a:pPr lvl="1"/>
            <a:r>
              <a:rPr lang="en-US" sz="2800" dirty="0">
                <a:latin typeface="Arial" pitchFamily="-107" charset="0"/>
                <a:cs typeface="Arial" pitchFamily="-107" charset="0"/>
              </a:rPr>
              <a:t>Occur when those not directly involved in a market activity experience positive or negative externalities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Third-Party Problem—2</a:t>
            </a:r>
          </a:p>
        </p:txBody>
      </p:sp>
      <p:sp>
        <p:nvSpPr>
          <p:cNvPr id="10243" name="Content Placeholder 2"/>
          <p:cNvSpPr>
            <a:spLocks noGrp="1"/>
          </p:cNvSpPr>
          <p:nvPr>
            <p:ph idx="1"/>
          </p:nvPr>
        </p:nvSpPr>
        <p:spPr>
          <a:xfrm>
            <a:off x="107950" y="1687513"/>
            <a:ext cx="5930900" cy="4895850"/>
          </a:xfrm>
        </p:spPr>
        <p:txBody>
          <a:bodyPr/>
          <a:lstStyle/>
          <a:p>
            <a:r>
              <a:rPr lang="en-US" sz="2800" b="1">
                <a:solidFill>
                  <a:srgbClr val="1492C7"/>
                </a:solidFill>
                <a:latin typeface="Arial" pitchFamily="-107" charset="0"/>
                <a:cs typeface="Arial" pitchFamily="-107" charset="0"/>
              </a:rPr>
              <a:t>Negative externalities</a:t>
            </a:r>
          </a:p>
          <a:p>
            <a:pPr lvl="1"/>
            <a:r>
              <a:rPr lang="en-US" sz="2400">
                <a:latin typeface="Arial" pitchFamily="-107" charset="0"/>
                <a:cs typeface="Arial" pitchFamily="-107" charset="0"/>
              </a:rPr>
              <a:t>Costs experienced by third parties</a:t>
            </a:r>
          </a:p>
          <a:p>
            <a:pPr lvl="1"/>
            <a:r>
              <a:rPr lang="ja-JP" altLang="en-US" sz="2400">
                <a:latin typeface="Arial" pitchFamily="-107" charset="0"/>
                <a:cs typeface="Arial" pitchFamily="-107" charset="0"/>
              </a:rPr>
              <a:t>“</a:t>
            </a:r>
            <a:r>
              <a:rPr lang="en-US" altLang="ja-JP" sz="2400">
                <a:latin typeface="Arial" pitchFamily="-107" charset="0"/>
                <a:cs typeface="Arial" pitchFamily="-107" charset="0"/>
              </a:rPr>
              <a:t>Too much</a:t>
            </a:r>
            <a:r>
              <a:rPr lang="ja-JP" altLang="en-US" sz="2400">
                <a:latin typeface="Arial" pitchFamily="-107" charset="0"/>
                <a:cs typeface="Arial" pitchFamily="-107" charset="0"/>
              </a:rPr>
              <a:t>”</a:t>
            </a:r>
            <a:r>
              <a:rPr lang="en-US" altLang="ja-JP" sz="2400">
                <a:latin typeface="Arial" pitchFamily="-107" charset="0"/>
                <a:cs typeface="Arial" pitchFamily="-107" charset="0"/>
              </a:rPr>
              <a:t> of the good is consumed and produced</a:t>
            </a:r>
          </a:p>
          <a:p>
            <a:endParaRPr lang="en-US" sz="4400">
              <a:latin typeface="Arial" pitchFamily="-107" charset="0"/>
              <a:cs typeface="Arial" pitchFamily="-107" charset="0"/>
            </a:endParaRPr>
          </a:p>
          <a:p>
            <a:r>
              <a:rPr lang="en-US" sz="2800" b="1">
                <a:solidFill>
                  <a:srgbClr val="1492C7"/>
                </a:solidFill>
                <a:latin typeface="Arial" pitchFamily="-107" charset="0"/>
                <a:cs typeface="Arial" pitchFamily="-107" charset="0"/>
              </a:rPr>
              <a:t>Positive externalities</a:t>
            </a:r>
          </a:p>
          <a:p>
            <a:pPr lvl="1"/>
            <a:r>
              <a:rPr lang="en-US" sz="2400">
                <a:latin typeface="Arial" pitchFamily="-107" charset="0"/>
                <a:cs typeface="Arial" pitchFamily="-107" charset="0"/>
              </a:rPr>
              <a:t>Benefits experienced by third parties</a:t>
            </a:r>
          </a:p>
          <a:p>
            <a:pPr lvl="1"/>
            <a:r>
              <a:rPr lang="ja-JP" altLang="en-US" sz="2400">
                <a:latin typeface="Arial" pitchFamily="-107" charset="0"/>
                <a:cs typeface="Arial" pitchFamily="-107" charset="0"/>
              </a:rPr>
              <a:t>“</a:t>
            </a:r>
            <a:r>
              <a:rPr lang="en-US" altLang="ja-JP" sz="2400">
                <a:latin typeface="Arial" pitchFamily="-107" charset="0"/>
                <a:cs typeface="Arial" pitchFamily="-107" charset="0"/>
              </a:rPr>
              <a:t>Not enough</a:t>
            </a:r>
            <a:r>
              <a:rPr lang="ja-JP" altLang="en-US" sz="2400">
                <a:latin typeface="Arial" pitchFamily="-107" charset="0"/>
                <a:cs typeface="Arial" pitchFamily="-107" charset="0"/>
              </a:rPr>
              <a:t>”</a:t>
            </a:r>
            <a:r>
              <a:rPr lang="en-US" altLang="ja-JP" sz="2400">
                <a:latin typeface="Arial" pitchFamily="-107" charset="0"/>
                <a:cs typeface="Arial" pitchFamily="-107" charset="0"/>
              </a:rPr>
              <a:t> of the good is consumed and produced</a:t>
            </a:r>
          </a:p>
        </p:txBody>
      </p:sp>
      <p:pic>
        <p:nvPicPr>
          <p:cNvPr id="10244" name="Picture 4" descr="A female receiving a vaccine on her arm from a nurse. "/>
          <p:cNvPicPr>
            <a:picLocks noChangeAspect="1" noChangeArrowheads="1"/>
          </p:cNvPicPr>
          <p:nvPr/>
        </p:nvPicPr>
        <p:blipFill>
          <a:blip r:embed="rId3"/>
          <a:srcRect/>
          <a:stretch>
            <a:fillRect/>
          </a:stretch>
        </p:blipFill>
        <p:spPr bwMode="auto">
          <a:xfrm>
            <a:off x="5972175" y="4135438"/>
            <a:ext cx="3048000" cy="2089150"/>
          </a:xfrm>
          <a:prstGeom prst="rect">
            <a:avLst/>
          </a:prstGeom>
          <a:noFill/>
          <a:ln w="9525">
            <a:noFill/>
            <a:miter lim="800000"/>
            <a:headEnd/>
            <a:tailEnd/>
          </a:ln>
        </p:spPr>
      </p:pic>
      <p:pic>
        <p:nvPicPr>
          <p:cNvPr id="10245" name="Picture 6" descr="Photo of a person holding their nose near a cigarette."/>
          <p:cNvPicPr>
            <a:picLocks noChangeAspect="1" noChangeArrowheads="1"/>
          </p:cNvPicPr>
          <p:nvPr/>
        </p:nvPicPr>
        <p:blipFill>
          <a:blip r:embed="rId4"/>
          <a:srcRect l="9566" t="4361" r="10545"/>
          <a:stretch>
            <a:fillRect/>
          </a:stretch>
        </p:blipFill>
        <p:spPr bwMode="auto">
          <a:xfrm>
            <a:off x="6191250" y="1725613"/>
            <a:ext cx="2559050" cy="2051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457200" y="0"/>
            <a:ext cx="8229600" cy="1527175"/>
          </a:xfrm>
        </p:spPr>
        <p:txBody>
          <a:bodyPr/>
          <a:lstStyle/>
          <a:p>
            <a:pPr eaLnBrk="1" hangingPunct="1"/>
            <a:r>
              <a:rPr lang="en-US">
                <a:latin typeface="Helvetica Neue" pitchFamily="-107" charset="0"/>
              </a:rPr>
              <a:t>Practice What You Know</a:t>
            </a:r>
            <a:r>
              <a:rPr lang="en-US"/>
              <a:t>—</a:t>
            </a:r>
            <a:r>
              <a:rPr lang="en-US">
                <a:latin typeface="Helvetica Neue" pitchFamily="-107" charset="0"/>
              </a:rPr>
              <a:t>1 </a:t>
            </a: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sz="3200" dirty="0"/>
              <a:t>Which of the following activities would most likely create a negative externality?</a:t>
            </a:r>
          </a:p>
          <a:p>
            <a:pPr marL="0" indent="0" eaLnBrk="1" hangingPunct="1">
              <a:buFont typeface="Arial" pitchFamily="-107" charset="0"/>
              <a:buNone/>
            </a:pPr>
            <a:endParaRPr lang="en-US" sz="3200" dirty="0"/>
          </a:p>
          <a:p>
            <a:pPr marL="971550" lvl="1" indent="-514350" eaLnBrk="1" hangingPunct="1">
              <a:buFont typeface="Arial" pitchFamily="-107" charset="0"/>
              <a:buAutoNum type="alphaUcPeriod"/>
            </a:pPr>
            <a:r>
              <a:rPr lang="en-US" sz="2800" dirty="0"/>
              <a:t>eating a slice of pizza</a:t>
            </a:r>
          </a:p>
          <a:p>
            <a:pPr marL="971550" lvl="1" indent="-514350" eaLnBrk="1" hangingPunct="1">
              <a:buFont typeface="Arial" pitchFamily="-107" charset="0"/>
              <a:buAutoNum type="alphaUcPeriod"/>
            </a:pPr>
            <a:r>
              <a:rPr lang="en-US" sz="2800" dirty="0"/>
              <a:t>smoking a cigarette</a:t>
            </a:r>
          </a:p>
          <a:p>
            <a:pPr marL="971550" lvl="1" indent="-514350" eaLnBrk="1" hangingPunct="1">
              <a:buFont typeface="Arial" pitchFamily="-107" charset="0"/>
              <a:buAutoNum type="alphaUcPeriod"/>
            </a:pPr>
            <a:r>
              <a:rPr lang="en-US" sz="2800" dirty="0"/>
              <a:t>taking a nap</a:t>
            </a:r>
          </a:p>
          <a:p>
            <a:pPr marL="971550" lvl="1" indent="-514350" eaLnBrk="1" hangingPunct="1">
              <a:buFont typeface="Arial" pitchFamily="-107" charset="0"/>
              <a:buAutoNum type="alphaUcPeriod"/>
            </a:pPr>
            <a:r>
              <a:rPr lang="en-US" sz="2800" dirty="0"/>
              <a:t>getting a college degree</a:t>
            </a:r>
          </a:p>
        </p:txBody>
      </p:sp>
      <p:sp>
        <p:nvSpPr>
          <p:cNvPr id="4" name="Rectangle 3" descr="Correct answer: B, smoking a cigarette"/>
          <p:cNvSpPr/>
          <p:nvPr/>
        </p:nvSpPr>
        <p:spPr>
          <a:xfrm>
            <a:off x="677602" y="3896210"/>
            <a:ext cx="3917547" cy="51374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11638</TotalTime>
  <Words>5259</Words>
  <Application>Microsoft Macintosh PowerPoint</Application>
  <PresentationFormat>On-screen Show (4:3)</PresentationFormat>
  <Paragraphs>653</Paragraphs>
  <Slides>40</Slides>
  <Notes>40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40</vt:i4>
      </vt:variant>
    </vt:vector>
  </HeadingPairs>
  <TitlesOfParts>
    <vt:vector size="51" baseType="lpstr">
      <vt:lpstr>Calibri</vt:lpstr>
      <vt:lpstr>Helvetica Neue</vt:lpstr>
      <vt:lpstr>Helvetica Neue Medium</vt:lpstr>
      <vt:lpstr>MS PGothic</vt:lpstr>
      <vt:lpstr>ＭＳ Ｐゴシック</vt:lpstr>
      <vt:lpstr>ヒラギノ角ゴ Pro W3</vt:lpstr>
      <vt:lpstr>Arial</vt:lpstr>
      <vt:lpstr>Office Theme</vt:lpstr>
      <vt:lpstr>4_Office Theme</vt:lpstr>
      <vt:lpstr>5_Office Theme</vt:lpstr>
      <vt:lpstr>7_Office Theme</vt:lpstr>
      <vt:lpstr>Market Inefficiencies: Externalities and Public Goods</vt:lpstr>
      <vt:lpstr>Previously</vt:lpstr>
      <vt:lpstr>Big Questions</vt:lpstr>
      <vt:lpstr>Here’s a question for you…</vt:lpstr>
      <vt:lpstr>Externalities—1 </vt:lpstr>
      <vt:lpstr>Externalities—2 </vt:lpstr>
      <vt:lpstr>Third-Party Problem—1 </vt:lpstr>
      <vt:lpstr>Third-Party Problem—2</vt:lpstr>
      <vt:lpstr>Practice What You Know—1 </vt:lpstr>
      <vt:lpstr>Practice What You Know—2 </vt:lpstr>
      <vt:lpstr>Correcting for Negative Externalities</vt:lpstr>
      <vt:lpstr>Correcting for Externalities—1 </vt:lpstr>
      <vt:lpstr>Correcting for Externalities—2 </vt:lpstr>
      <vt:lpstr>Practice What You Know—3 </vt:lpstr>
      <vt:lpstr>Correcting for Positive Externalities</vt:lpstr>
      <vt:lpstr>Correcting for Externalities—3 </vt:lpstr>
      <vt:lpstr>Property Rights</vt:lpstr>
      <vt:lpstr>Property Rights Create Incentives</vt:lpstr>
      <vt:lpstr>Coase Theorem—1 </vt:lpstr>
      <vt:lpstr>Coase Theorem—2 </vt:lpstr>
      <vt:lpstr>Coase Theorem—3 </vt:lpstr>
      <vt:lpstr>Economics in King of Queens</vt:lpstr>
      <vt:lpstr>Private and Public Goods</vt:lpstr>
      <vt:lpstr>Private Goods</vt:lpstr>
      <vt:lpstr>Public Goods</vt:lpstr>
      <vt:lpstr>Public or Private Good?</vt:lpstr>
      <vt:lpstr>Practice What You Know—4 </vt:lpstr>
      <vt:lpstr>Club Goods and Common Resources</vt:lpstr>
      <vt:lpstr>What Type of Good Is This Beach?</vt:lpstr>
      <vt:lpstr>Four Types of Goods</vt:lpstr>
      <vt:lpstr>Practice What You Know—5 </vt:lpstr>
      <vt:lpstr>Cost-Benefit Analysis</vt:lpstr>
      <vt:lpstr>Tragedy of the Commons</vt:lpstr>
      <vt:lpstr>Tragedy of the Commons: Example</vt:lpstr>
      <vt:lpstr>The Tragedy</vt:lpstr>
      <vt:lpstr>Economics in South Park</vt:lpstr>
      <vt:lpstr>Common Property Incentives</vt:lpstr>
      <vt:lpstr>Possible Solutions—1 </vt:lpstr>
      <vt:lpstr>Possible Solutions—2 </vt:lpstr>
      <vt:lpstr>Conclusion</vt:lpstr>
    </vt:vector>
  </TitlesOfParts>
  <Company>W.W.Norton &amp;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Victoria Reuter</cp:lastModifiedBy>
  <cp:revision>776</cp:revision>
  <cp:lastPrinted>2012-06-27T15:15:39Z</cp:lastPrinted>
  <dcterms:created xsi:type="dcterms:W3CDTF">2016-12-27T21:00:52Z</dcterms:created>
  <dcterms:modified xsi:type="dcterms:W3CDTF">2017-03-29T17:52:48Z</dcterms:modified>
</cp:coreProperties>
</file>